
<file path=[Content_Types].xml><?xml version="1.0" encoding="utf-8"?>
<Types xmlns="http://schemas.openxmlformats.org/package/2006/content-types">
  <Default Extension="jpeg" ContentType="image/jpeg"/>
  <Default Extension="jpg" ContentType="image/jpeg"/>
  <Default Extension="jpg!s"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58" r:id="rId4"/>
    <p:sldId id="268" r:id="rId5"/>
    <p:sldId id="269" r:id="rId6"/>
    <p:sldId id="261" r:id="rId7"/>
    <p:sldId id="262" r:id="rId8"/>
    <p:sldId id="259" r:id="rId9"/>
    <p:sldId id="263" r:id="rId10"/>
    <p:sldId id="271"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4FF948-8582-EA7D-A8A7-2D88FD50A72F}" name="Travis Hall" initials="TH" userId="S::travis.hall@ybr.com.au::5afba9ba-3603-42cf-ab1f-05b7eb7f44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etica Pattanayak" initials="RP" lastIdx="2" clrIdx="0">
    <p:extLst>
      <p:ext uri="{19B8F6BF-5375-455C-9EA6-DF929625EA0E}">
        <p15:presenceInfo xmlns:p15="http://schemas.microsoft.com/office/powerpoint/2012/main" userId="S::reetica.pattanayak@ybr.com.au::2c1d7682-c9c3-44f7-9183-65ead918ef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96"/>
    <p:restoredTop sz="86404"/>
  </p:normalViewPr>
  <p:slideViewPr>
    <p:cSldViewPr snapToGrid="0" snapToObjects="1">
      <p:cViewPr varScale="1">
        <p:scale>
          <a:sx n="135" d="100"/>
          <a:sy n="135" d="100"/>
        </p:scale>
        <p:origin x="352"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1" d="100"/>
          <a:sy n="81" d="100"/>
        </p:scale>
        <p:origin x="402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8B424-330B-4C2B-BA7F-72453A92A41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AU"/>
        </a:p>
      </dgm:t>
    </dgm:pt>
    <dgm:pt modelId="{DEDC8388-90FA-45BA-8A07-06C044D0F86D}">
      <dgm:prSet phldrT="[Text]"/>
      <dgm:spPr>
        <a:solidFill>
          <a:srgbClr val="FFC000"/>
        </a:solidFill>
      </dgm:spPr>
      <dgm:t>
        <a:bodyPr/>
        <a:lstStyle/>
        <a:p>
          <a:r>
            <a:rPr lang="en-US" dirty="0">
              <a:latin typeface="Proxima Nova Rg" panose="02000506030000020004" pitchFamily="2" charset="0"/>
            </a:rPr>
            <a:t> 1</a:t>
          </a:r>
          <a:endParaRPr lang="en-AU" dirty="0">
            <a:latin typeface="Proxima Nova Rg" panose="02000506030000020004" pitchFamily="2" charset="0"/>
          </a:endParaRPr>
        </a:p>
      </dgm:t>
    </dgm:pt>
    <dgm:pt modelId="{612FC262-8FA4-4961-85AF-19175C2A9959}" type="parTrans" cxnId="{3EBD669B-F688-4F56-B898-5E19EBF63ED7}">
      <dgm:prSet/>
      <dgm:spPr/>
      <dgm:t>
        <a:bodyPr/>
        <a:lstStyle/>
        <a:p>
          <a:endParaRPr lang="en-AU">
            <a:latin typeface="Proxima Nova Rg" panose="02000506030000020004" pitchFamily="2" charset="0"/>
          </a:endParaRPr>
        </a:p>
      </dgm:t>
    </dgm:pt>
    <dgm:pt modelId="{77B4E6F8-C781-4EA2-8F8E-9F1812D4173E}" type="sibTrans" cxnId="{3EBD669B-F688-4F56-B898-5E19EBF63ED7}">
      <dgm:prSet/>
      <dgm:spPr/>
      <dgm:t>
        <a:bodyPr/>
        <a:lstStyle/>
        <a:p>
          <a:endParaRPr lang="en-AU">
            <a:latin typeface="Proxima Nova Rg" panose="02000506030000020004" pitchFamily="2" charset="0"/>
          </a:endParaRPr>
        </a:p>
      </dgm:t>
    </dgm:pt>
    <dgm:pt modelId="{DDEBF83F-2064-44A3-9321-3CA9B484C93F}">
      <dgm:prSet phldrT="[Text]"/>
      <dgm:spPr/>
      <dgm:t>
        <a:bodyPr/>
        <a:lstStyle/>
        <a:p>
          <a:pPr>
            <a:buNone/>
          </a:pPr>
          <a:r>
            <a:rPr lang="en-US" dirty="0">
              <a:latin typeface="Proxima Nova Rg" panose="02000506030000020004" pitchFamily="2" charset="0"/>
            </a:rPr>
            <a:t>First contact within the first 2 business hours by phone call</a:t>
          </a:r>
          <a:endParaRPr lang="en-AU" dirty="0">
            <a:latin typeface="Proxima Nova Rg" panose="02000506030000020004" pitchFamily="2" charset="0"/>
          </a:endParaRPr>
        </a:p>
      </dgm:t>
    </dgm:pt>
    <dgm:pt modelId="{E01BAF9F-4670-4BB0-AE44-F35CD0DD2335}" type="parTrans" cxnId="{6C571928-308D-4715-B31F-049E94299EE6}">
      <dgm:prSet/>
      <dgm:spPr/>
      <dgm:t>
        <a:bodyPr/>
        <a:lstStyle/>
        <a:p>
          <a:endParaRPr lang="en-AU">
            <a:latin typeface="Proxima Nova Rg" panose="02000506030000020004" pitchFamily="2" charset="0"/>
          </a:endParaRPr>
        </a:p>
      </dgm:t>
    </dgm:pt>
    <dgm:pt modelId="{CC9DA528-FE9C-4E1D-A8DB-20CCB692C1BF}" type="sibTrans" cxnId="{6C571928-308D-4715-B31F-049E94299EE6}">
      <dgm:prSet/>
      <dgm:spPr/>
      <dgm:t>
        <a:bodyPr/>
        <a:lstStyle/>
        <a:p>
          <a:endParaRPr lang="en-AU">
            <a:latin typeface="Proxima Nova Rg" panose="02000506030000020004" pitchFamily="2" charset="0"/>
          </a:endParaRPr>
        </a:p>
      </dgm:t>
    </dgm:pt>
    <dgm:pt modelId="{12233608-5374-4A20-AE87-13BD36794E78}">
      <dgm:prSet phldrT="[Text]"/>
      <dgm:spPr/>
      <dgm:t>
        <a:bodyPr/>
        <a:lstStyle/>
        <a:p>
          <a:pPr>
            <a:buNone/>
          </a:pPr>
          <a:r>
            <a:rPr lang="en-US" dirty="0">
              <a:latin typeface="Proxima Nova Rg" panose="02000506030000020004" pitchFamily="2" charset="0"/>
            </a:rPr>
            <a:t>Final attempt after 72 hours by phone call </a:t>
          </a:r>
          <a:endParaRPr lang="en-AU" dirty="0">
            <a:latin typeface="Proxima Nova Rg" panose="02000506030000020004" pitchFamily="2" charset="0"/>
          </a:endParaRPr>
        </a:p>
      </dgm:t>
    </dgm:pt>
    <dgm:pt modelId="{360CAF2E-571C-4360-A576-29CB90340178}" type="sibTrans" cxnId="{138ECCFE-322A-43EA-BC61-475807210856}">
      <dgm:prSet/>
      <dgm:spPr/>
      <dgm:t>
        <a:bodyPr/>
        <a:lstStyle/>
        <a:p>
          <a:endParaRPr lang="en-AU">
            <a:latin typeface="Proxima Nova Rg" panose="02000506030000020004" pitchFamily="2" charset="0"/>
          </a:endParaRPr>
        </a:p>
      </dgm:t>
    </dgm:pt>
    <dgm:pt modelId="{B8712A31-A845-432A-9F01-6F4D9EC2E027}" type="parTrans" cxnId="{138ECCFE-322A-43EA-BC61-475807210856}">
      <dgm:prSet/>
      <dgm:spPr/>
      <dgm:t>
        <a:bodyPr/>
        <a:lstStyle/>
        <a:p>
          <a:endParaRPr lang="en-AU">
            <a:latin typeface="Proxima Nova Rg" panose="02000506030000020004" pitchFamily="2" charset="0"/>
          </a:endParaRPr>
        </a:p>
      </dgm:t>
    </dgm:pt>
    <dgm:pt modelId="{DC264589-DFF9-4A90-B335-46E030956478}">
      <dgm:prSet phldrT="[Text]"/>
      <dgm:spPr>
        <a:solidFill>
          <a:srgbClr val="FFC000"/>
        </a:solidFill>
      </dgm:spPr>
      <dgm:t>
        <a:bodyPr/>
        <a:lstStyle/>
        <a:p>
          <a:r>
            <a:rPr lang="en-US" dirty="0">
              <a:latin typeface="Proxima Nova Rg" panose="02000506030000020004" pitchFamily="2" charset="0"/>
            </a:rPr>
            <a:t>2</a:t>
          </a:r>
          <a:endParaRPr lang="en-AU" dirty="0">
            <a:latin typeface="Proxima Nova Rg" panose="02000506030000020004" pitchFamily="2" charset="0"/>
          </a:endParaRPr>
        </a:p>
      </dgm:t>
    </dgm:pt>
    <dgm:pt modelId="{7123C212-1E1F-4863-80D9-7018CDC8B2B0}" type="sibTrans" cxnId="{EA6B882C-B32C-43BD-AD7B-9036CBBCBAA0}">
      <dgm:prSet/>
      <dgm:spPr/>
      <dgm:t>
        <a:bodyPr/>
        <a:lstStyle/>
        <a:p>
          <a:endParaRPr lang="en-AU">
            <a:latin typeface="Proxima Nova Rg" panose="02000506030000020004" pitchFamily="2" charset="0"/>
          </a:endParaRPr>
        </a:p>
      </dgm:t>
    </dgm:pt>
    <dgm:pt modelId="{29D83228-455E-422D-BED6-A377527538CB}" type="parTrans" cxnId="{EA6B882C-B32C-43BD-AD7B-9036CBBCBAA0}">
      <dgm:prSet/>
      <dgm:spPr/>
      <dgm:t>
        <a:bodyPr/>
        <a:lstStyle/>
        <a:p>
          <a:endParaRPr lang="en-AU">
            <a:latin typeface="Proxima Nova Rg" panose="02000506030000020004" pitchFamily="2" charset="0"/>
          </a:endParaRPr>
        </a:p>
      </dgm:t>
    </dgm:pt>
    <dgm:pt modelId="{69BAD866-873F-4DB5-AC51-76434C5CFB83}">
      <dgm:prSet phldrT="[Text]"/>
      <dgm:spPr/>
      <dgm:t>
        <a:bodyPr/>
        <a:lstStyle/>
        <a:p>
          <a:pPr algn="l">
            <a:buFontTx/>
            <a:buNone/>
          </a:pPr>
          <a:r>
            <a:rPr lang="en-US" dirty="0">
              <a:latin typeface="Proxima Nova Rg" panose="02000506030000020004" pitchFamily="2" charset="0"/>
            </a:rPr>
            <a:t>Second attempt after 24 hours - an email or SMS will be sent</a:t>
          </a:r>
          <a:endParaRPr lang="en-AU" dirty="0">
            <a:latin typeface="Proxima Nova Rg" panose="02000506030000020004" pitchFamily="2" charset="0"/>
          </a:endParaRPr>
        </a:p>
      </dgm:t>
    </dgm:pt>
    <dgm:pt modelId="{C2952F77-2A5D-418D-A6A6-F35831835752}" type="sibTrans" cxnId="{637141B7-7A9D-4F29-B7F5-54A3A774FA0B}">
      <dgm:prSet/>
      <dgm:spPr/>
      <dgm:t>
        <a:bodyPr/>
        <a:lstStyle/>
        <a:p>
          <a:endParaRPr lang="en-AU">
            <a:latin typeface="Proxima Nova Rg" panose="02000506030000020004" pitchFamily="2" charset="0"/>
          </a:endParaRPr>
        </a:p>
      </dgm:t>
    </dgm:pt>
    <dgm:pt modelId="{02A6173E-5234-45D0-A03C-40DC96786471}" type="parTrans" cxnId="{637141B7-7A9D-4F29-B7F5-54A3A774FA0B}">
      <dgm:prSet/>
      <dgm:spPr/>
      <dgm:t>
        <a:bodyPr/>
        <a:lstStyle/>
        <a:p>
          <a:endParaRPr lang="en-AU">
            <a:latin typeface="Proxima Nova Rg" panose="02000506030000020004" pitchFamily="2" charset="0"/>
          </a:endParaRPr>
        </a:p>
      </dgm:t>
    </dgm:pt>
    <dgm:pt modelId="{2F47D1B7-F63B-49DE-93A5-95E2AEBDFF77}">
      <dgm:prSet phldrT="[Text]"/>
      <dgm:spPr>
        <a:solidFill>
          <a:srgbClr val="FFC000"/>
        </a:solidFill>
      </dgm:spPr>
      <dgm:t>
        <a:bodyPr/>
        <a:lstStyle/>
        <a:p>
          <a:r>
            <a:rPr lang="en-US" dirty="0">
              <a:latin typeface="Proxima Nova Rg" panose="02000506030000020004" pitchFamily="2" charset="0"/>
            </a:rPr>
            <a:t>3</a:t>
          </a:r>
          <a:endParaRPr lang="en-AU" dirty="0">
            <a:latin typeface="Proxima Nova Rg" panose="02000506030000020004" pitchFamily="2" charset="0"/>
          </a:endParaRPr>
        </a:p>
      </dgm:t>
    </dgm:pt>
    <dgm:pt modelId="{2E022CFE-FA96-4304-9B88-41E69B10169C}" type="sibTrans" cxnId="{29D631C2-A076-4D79-B790-80699D8226C9}">
      <dgm:prSet/>
      <dgm:spPr/>
      <dgm:t>
        <a:bodyPr/>
        <a:lstStyle/>
        <a:p>
          <a:endParaRPr lang="en-AU">
            <a:latin typeface="Proxima Nova Rg" panose="02000506030000020004" pitchFamily="2" charset="0"/>
          </a:endParaRPr>
        </a:p>
      </dgm:t>
    </dgm:pt>
    <dgm:pt modelId="{26119709-8EF8-46CA-AB00-D23AC7CA92A8}" type="parTrans" cxnId="{29D631C2-A076-4D79-B790-80699D8226C9}">
      <dgm:prSet/>
      <dgm:spPr/>
      <dgm:t>
        <a:bodyPr/>
        <a:lstStyle/>
        <a:p>
          <a:endParaRPr lang="en-AU">
            <a:latin typeface="Proxima Nova Rg" panose="02000506030000020004" pitchFamily="2" charset="0"/>
          </a:endParaRPr>
        </a:p>
      </dgm:t>
    </dgm:pt>
    <dgm:pt modelId="{CA779690-9A07-4FBC-A9E1-DFAC62582CB9}" type="pres">
      <dgm:prSet presAssocID="{2E68B424-330B-4C2B-BA7F-72453A92A41D}" presName="linearFlow" presStyleCnt="0">
        <dgm:presLayoutVars>
          <dgm:dir/>
          <dgm:animLvl val="lvl"/>
          <dgm:resizeHandles val="exact"/>
        </dgm:presLayoutVars>
      </dgm:prSet>
      <dgm:spPr/>
    </dgm:pt>
    <dgm:pt modelId="{CE657CE1-61DF-49A9-B372-82FBECE6C9DA}" type="pres">
      <dgm:prSet presAssocID="{DEDC8388-90FA-45BA-8A07-06C044D0F86D}" presName="composite" presStyleCnt="0"/>
      <dgm:spPr/>
    </dgm:pt>
    <dgm:pt modelId="{AA528903-35FD-44A7-8B47-E28B0833978B}" type="pres">
      <dgm:prSet presAssocID="{DEDC8388-90FA-45BA-8A07-06C044D0F86D}" presName="parentText" presStyleLbl="alignNode1" presStyleIdx="0" presStyleCnt="3">
        <dgm:presLayoutVars>
          <dgm:chMax val="1"/>
          <dgm:bulletEnabled val="1"/>
        </dgm:presLayoutVars>
      </dgm:prSet>
      <dgm:spPr/>
    </dgm:pt>
    <dgm:pt modelId="{0F5E147D-A4CB-47B1-BA00-A4A70B33296A}" type="pres">
      <dgm:prSet presAssocID="{DEDC8388-90FA-45BA-8A07-06C044D0F86D}" presName="descendantText" presStyleLbl="alignAcc1" presStyleIdx="0" presStyleCnt="3">
        <dgm:presLayoutVars>
          <dgm:bulletEnabled val="1"/>
        </dgm:presLayoutVars>
      </dgm:prSet>
      <dgm:spPr/>
    </dgm:pt>
    <dgm:pt modelId="{F7414A70-602C-467F-B511-A791F78B7474}" type="pres">
      <dgm:prSet presAssocID="{77B4E6F8-C781-4EA2-8F8E-9F1812D4173E}" presName="sp" presStyleCnt="0"/>
      <dgm:spPr/>
    </dgm:pt>
    <dgm:pt modelId="{6A23A3ED-AB6A-4924-9F75-4EA537CDAEF9}" type="pres">
      <dgm:prSet presAssocID="{DC264589-DFF9-4A90-B335-46E030956478}" presName="composite" presStyleCnt="0"/>
      <dgm:spPr/>
    </dgm:pt>
    <dgm:pt modelId="{4AD49C7B-AEBB-46BE-B32E-8CB7B3BBDA09}" type="pres">
      <dgm:prSet presAssocID="{DC264589-DFF9-4A90-B335-46E030956478}" presName="parentText" presStyleLbl="alignNode1" presStyleIdx="1" presStyleCnt="3">
        <dgm:presLayoutVars>
          <dgm:chMax val="1"/>
          <dgm:bulletEnabled val="1"/>
        </dgm:presLayoutVars>
      </dgm:prSet>
      <dgm:spPr/>
    </dgm:pt>
    <dgm:pt modelId="{85886563-210D-4B04-9386-648492A7B996}" type="pres">
      <dgm:prSet presAssocID="{DC264589-DFF9-4A90-B335-46E030956478}" presName="descendantText" presStyleLbl="alignAcc1" presStyleIdx="1" presStyleCnt="3">
        <dgm:presLayoutVars>
          <dgm:bulletEnabled val="1"/>
        </dgm:presLayoutVars>
      </dgm:prSet>
      <dgm:spPr/>
    </dgm:pt>
    <dgm:pt modelId="{85CFB075-3272-485C-AE36-C7A717BE15F3}" type="pres">
      <dgm:prSet presAssocID="{7123C212-1E1F-4863-80D9-7018CDC8B2B0}" presName="sp" presStyleCnt="0"/>
      <dgm:spPr/>
    </dgm:pt>
    <dgm:pt modelId="{FE0E7818-0A0B-4777-B0C6-88135388B88A}" type="pres">
      <dgm:prSet presAssocID="{2F47D1B7-F63B-49DE-93A5-95E2AEBDFF77}" presName="composite" presStyleCnt="0"/>
      <dgm:spPr/>
    </dgm:pt>
    <dgm:pt modelId="{847CA61E-C742-4C9E-83E2-B9F12C6AB0A6}" type="pres">
      <dgm:prSet presAssocID="{2F47D1B7-F63B-49DE-93A5-95E2AEBDFF77}" presName="parentText" presStyleLbl="alignNode1" presStyleIdx="2" presStyleCnt="3">
        <dgm:presLayoutVars>
          <dgm:chMax val="1"/>
          <dgm:bulletEnabled val="1"/>
        </dgm:presLayoutVars>
      </dgm:prSet>
      <dgm:spPr/>
    </dgm:pt>
    <dgm:pt modelId="{575E99B8-AD91-40A6-93EF-8F454BE1643D}" type="pres">
      <dgm:prSet presAssocID="{2F47D1B7-F63B-49DE-93A5-95E2AEBDFF77}" presName="descendantText" presStyleLbl="alignAcc1" presStyleIdx="2" presStyleCnt="3">
        <dgm:presLayoutVars>
          <dgm:bulletEnabled val="1"/>
        </dgm:presLayoutVars>
      </dgm:prSet>
      <dgm:spPr/>
    </dgm:pt>
  </dgm:ptLst>
  <dgm:cxnLst>
    <dgm:cxn modelId="{66B01127-2585-4693-B1EB-86D03CCA93AE}" type="presOf" srcId="{69BAD866-873F-4DB5-AC51-76434C5CFB83}" destId="{85886563-210D-4B04-9386-648492A7B996}" srcOrd="0" destOrd="0" presId="urn:microsoft.com/office/officeart/2005/8/layout/chevron2"/>
    <dgm:cxn modelId="{6C571928-308D-4715-B31F-049E94299EE6}" srcId="{DEDC8388-90FA-45BA-8A07-06C044D0F86D}" destId="{DDEBF83F-2064-44A3-9321-3CA9B484C93F}" srcOrd="0" destOrd="0" parTransId="{E01BAF9F-4670-4BB0-AE44-F35CD0DD2335}" sibTransId="{CC9DA528-FE9C-4E1D-A8DB-20CCB692C1BF}"/>
    <dgm:cxn modelId="{EA6B882C-B32C-43BD-AD7B-9036CBBCBAA0}" srcId="{2E68B424-330B-4C2B-BA7F-72453A92A41D}" destId="{DC264589-DFF9-4A90-B335-46E030956478}" srcOrd="1" destOrd="0" parTransId="{29D83228-455E-422D-BED6-A377527538CB}" sibTransId="{7123C212-1E1F-4863-80D9-7018CDC8B2B0}"/>
    <dgm:cxn modelId="{259CE63B-763C-428F-B8BD-0277A2D9B5D2}" type="presOf" srcId="{12233608-5374-4A20-AE87-13BD36794E78}" destId="{575E99B8-AD91-40A6-93EF-8F454BE1643D}" srcOrd="0" destOrd="0" presId="urn:microsoft.com/office/officeart/2005/8/layout/chevron2"/>
    <dgm:cxn modelId="{69A5E54E-AA6E-4AE2-829E-6DBFD5FC857A}" type="presOf" srcId="{2E68B424-330B-4C2B-BA7F-72453A92A41D}" destId="{CA779690-9A07-4FBC-A9E1-DFAC62582CB9}" srcOrd="0" destOrd="0" presId="urn:microsoft.com/office/officeart/2005/8/layout/chevron2"/>
    <dgm:cxn modelId="{2DBE177D-B722-4DC9-A212-00C453764B13}" type="presOf" srcId="{DEDC8388-90FA-45BA-8A07-06C044D0F86D}" destId="{AA528903-35FD-44A7-8B47-E28B0833978B}" srcOrd="0" destOrd="0" presId="urn:microsoft.com/office/officeart/2005/8/layout/chevron2"/>
    <dgm:cxn modelId="{3EBD669B-F688-4F56-B898-5E19EBF63ED7}" srcId="{2E68B424-330B-4C2B-BA7F-72453A92A41D}" destId="{DEDC8388-90FA-45BA-8A07-06C044D0F86D}" srcOrd="0" destOrd="0" parTransId="{612FC262-8FA4-4961-85AF-19175C2A9959}" sibTransId="{77B4E6F8-C781-4EA2-8F8E-9F1812D4173E}"/>
    <dgm:cxn modelId="{637141B7-7A9D-4F29-B7F5-54A3A774FA0B}" srcId="{DC264589-DFF9-4A90-B335-46E030956478}" destId="{69BAD866-873F-4DB5-AC51-76434C5CFB83}" srcOrd="0" destOrd="0" parTransId="{02A6173E-5234-45D0-A03C-40DC96786471}" sibTransId="{C2952F77-2A5D-418D-A6A6-F35831835752}"/>
    <dgm:cxn modelId="{80AE13B8-E5F3-491C-9A2F-2F217D3DBCD8}" type="presOf" srcId="{2F47D1B7-F63B-49DE-93A5-95E2AEBDFF77}" destId="{847CA61E-C742-4C9E-83E2-B9F12C6AB0A6}" srcOrd="0" destOrd="0" presId="urn:microsoft.com/office/officeart/2005/8/layout/chevron2"/>
    <dgm:cxn modelId="{29D631C2-A076-4D79-B790-80699D8226C9}" srcId="{2E68B424-330B-4C2B-BA7F-72453A92A41D}" destId="{2F47D1B7-F63B-49DE-93A5-95E2AEBDFF77}" srcOrd="2" destOrd="0" parTransId="{26119709-8EF8-46CA-AB00-D23AC7CA92A8}" sibTransId="{2E022CFE-FA96-4304-9B88-41E69B10169C}"/>
    <dgm:cxn modelId="{C49174C5-B59C-4337-98ED-71FC4ABEEDBF}" type="presOf" srcId="{DC264589-DFF9-4A90-B335-46E030956478}" destId="{4AD49C7B-AEBB-46BE-B32E-8CB7B3BBDA09}" srcOrd="0" destOrd="0" presId="urn:microsoft.com/office/officeart/2005/8/layout/chevron2"/>
    <dgm:cxn modelId="{8ACA13FE-D26C-403D-AA99-70F40DB64D40}" type="presOf" srcId="{DDEBF83F-2064-44A3-9321-3CA9B484C93F}" destId="{0F5E147D-A4CB-47B1-BA00-A4A70B33296A}" srcOrd="0" destOrd="0" presId="urn:microsoft.com/office/officeart/2005/8/layout/chevron2"/>
    <dgm:cxn modelId="{138ECCFE-322A-43EA-BC61-475807210856}" srcId="{2F47D1B7-F63B-49DE-93A5-95E2AEBDFF77}" destId="{12233608-5374-4A20-AE87-13BD36794E78}" srcOrd="0" destOrd="0" parTransId="{B8712A31-A845-432A-9F01-6F4D9EC2E027}" sibTransId="{360CAF2E-571C-4360-A576-29CB90340178}"/>
    <dgm:cxn modelId="{C3074067-792B-4776-A4C2-4D06B4FFECC6}" type="presParOf" srcId="{CA779690-9A07-4FBC-A9E1-DFAC62582CB9}" destId="{CE657CE1-61DF-49A9-B372-82FBECE6C9DA}" srcOrd="0" destOrd="0" presId="urn:microsoft.com/office/officeart/2005/8/layout/chevron2"/>
    <dgm:cxn modelId="{8AB18DA8-7CE4-44C9-9772-1F79A4A62F0D}" type="presParOf" srcId="{CE657CE1-61DF-49A9-B372-82FBECE6C9DA}" destId="{AA528903-35FD-44A7-8B47-E28B0833978B}" srcOrd="0" destOrd="0" presId="urn:microsoft.com/office/officeart/2005/8/layout/chevron2"/>
    <dgm:cxn modelId="{241B0AF1-9E5A-4258-8B4F-DC9C4A4CBD32}" type="presParOf" srcId="{CE657CE1-61DF-49A9-B372-82FBECE6C9DA}" destId="{0F5E147D-A4CB-47B1-BA00-A4A70B33296A}" srcOrd="1" destOrd="0" presId="urn:microsoft.com/office/officeart/2005/8/layout/chevron2"/>
    <dgm:cxn modelId="{688B4C78-6CD2-4668-9AEE-58D9F64BD5C0}" type="presParOf" srcId="{CA779690-9A07-4FBC-A9E1-DFAC62582CB9}" destId="{F7414A70-602C-467F-B511-A791F78B7474}" srcOrd="1" destOrd="0" presId="urn:microsoft.com/office/officeart/2005/8/layout/chevron2"/>
    <dgm:cxn modelId="{72F2B2C2-78B3-4E9B-8D7C-D64C74478851}" type="presParOf" srcId="{CA779690-9A07-4FBC-A9E1-DFAC62582CB9}" destId="{6A23A3ED-AB6A-4924-9F75-4EA537CDAEF9}" srcOrd="2" destOrd="0" presId="urn:microsoft.com/office/officeart/2005/8/layout/chevron2"/>
    <dgm:cxn modelId="{47E08ADD-F1CE-44B2-8584-192202E1F3C8}" type="presParOf" srcId="{6A23A3ED-AB6A-4924-9F75-4EA537CDAEF9}" destId="{4AD49C7B-AEBB-46BE-B32E-8CB7B3BBDA09}" srcOrd="0" destOrd="0" presId="urn:microsoft.com/office/officeart/2005/8/layout/chevron2"/>
    <dgm:cxn modelId="{8A0D2C86-F091-4A14-85AE-DF35C50E0D4A}" type="presParOf" srcId="{6A23A3ED-AB6A-4924-9F75-4EA537CDAEF9}" destId="{85886563-210D-4B04-9386-648492A7B996}" srcOrd="1" destOrd="0" presId="urn:microsoft.com/office/officeart/2005/8/layout/chevron2"/>
    <dgm:cxn modelId="{3C5AF752-64B2-42C5-BAD8-86463D440509}" type="presParOf" srcId="{CA779690-9A07-4FBC-A9E1-DFAC62582CB9}" destId="{85CFB075-3272-485C-AE36-C7A717BE15F3}" srcOrd="3" destOrd="0" presId="urn:microsoft.com/office/officeart/2005/8/layout/chevron2"/>
    <dgm:cxn modelId="{033C5152-79D9-4834-84EF-24C54231ACC1}" type="presParOf" srcId="{CA779690-9A07-4FBC-A9E1-DFAC62582CB9}" destId="{FE0E7818-0A0B-4777-B0C6-88135388B88A}" srcOrd="4" destOrd="0" presId="urn:microsoft.com/office/officeart/2005/8/layout/chevron2"/>
    <dgm:cxn modelId="{8287CADE-5612-4761-B3E6-0C3C03C24FBB}" type="presParOf" srcId="{FE0E7818-0A0B-4777-B0C6-88135388B88A}" destId="{847CA61E-C742-4C9E-83E2-B9F12C6AB0A6}" srcOrd="0" destOrd="0" presId="urn:microsoft.com/office/officeart/2005/8/layout/chevron2"/>
    <dgm:cxn modelId="{58D3E4E1-B9DD-472A-8DC3-EF5403F53CBA}" type="presParOf" srcId="{FE0E7818-0A0B-4777-B0C6-88135388B88A}" destId="{575E99B8-AD91-40A6-93EF-8F454BE1643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A8330A-DD51-4F7F-ACD1-67B15978016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AU"/>
        </a:p>
      </dgm:t>
    </dgm:pt>
    <dgm:pt modelId="{A9ED07C2-D63E-4B0F-8424-EC6AA2AC764D}">
      <dgm:prSet/>
      <dgm:spPr>
        <a:solidFill>
          <a:srgbClr val="FFC000"/>
        </a:solidFill>
      </dgm:spPr>
      <dgm:t>
        <a:bodyPr/>
        <a:lstStyle/>
        <a:p>
          <a:r>
            <a:rPr lang="en-US" dirty="0">
              <a:latin typeface="Proxima Nova Rg" panose="02000506030000020004" pitchFamily="2" charset="0"/>
            </a:rPr>
            <a:t>Once the lead is "verified" as genuine and ready to be assigned to the broker, it will drop into the "Leads" workflow, "New Lead" stage and it will be labelled "HO Verified Lead". </a:t>
          </a:r>
          <a:endParaRPr lang="en-AU" dirty="0">
            <a:latin typeface="Proxima Nova Rg" panose="02000506030000020004" pitchFamily="2" charset="0"/>
          </a:endParaRPr>
        </a:p>
      </dgm:t>
    </dgm:pt>
    <dgm:pt modelId="{FDB4C3C7-460A-4C6B-A320-42C694A9480F}" type="parTrans" cxnId="{F833C5E1-B02B-41D0-99AA-6062DBFDDF63}">
      <dgm:prSet/>
      <dgm:spPr/>
      <dgm:t>
        <a:bodyPr/>
        <a:lstStyle/>
        <a:p>
          <a:endParaRPr lang="en-AU"/>
        </a:p>
      </dgm:t>
    </dgm:pt>
    <dgm:pt modelId="{7E9963EE-770C-491A-8372-A67FF3A53673}" type="sibTrans" cxnId="{F833C5E1-B02B-41D0-99AA-6062DBFDDF63}">
      <dgm:prSet/>
      <dgm:spPr/>
      <dgm:t>
        <a:bodyPr/>
        <a:lstStyle/>
        <a:p>
          <a:endParaRPr lang="en-AU"/>
        </a:p>
      </dgm:t>
    </dgm:pt>
    <dgm:pt modelId="{25406FB6-B9F8-44DD-91B4-F9479F10D9F9}">
      <dgm:prSet/>
      <dgm:spPr>
        <a:solidFill>
          <a:srgbClr val="FFC000"/>
        </a:solidFill>
      </dgm:spPr>
      <dgm:t>
        <a:bodyPr/>
        <a:lstStyle/>
        <a:p>
          <a:r>
            <a:rPr lang="en-US" dirty="0">
              <a:latin typeface="Proxima Nova Rg" panose="02000506030000020004" pitchFamily="2" charset="0"/>
            </a:rPr>
            <a:t>If the Lead Assistant has exhausted all contact attempts, the lead will be assigned to the broker and appear in the “Leads” workflow, “New Lead” stage, but this time labelled “HO Unverified Lead”. The contact attempts will be recorded in the file. </a:t>
          </a:r>
          <a:endParaRPr lang="en-AU" dirty="0">
            <a:latin typeface="Proxima Nova Rg" panose="02000506030000020004" pitchFamily="2" charset="0"/>
          </a:endParaRPr>
        </a:p>
      </dgm:t>
    </dgm:pt>
    <dgm:pt modelId="{C64D949C-4322-4E96-8B64-C07307A87EEC}" type="parTrans" cxnId="{53F891E5-685D-4253-BE2E-4AD1CBE802B4}">
      <dgm:prSet/>
      <dgm:spPr/>
      <dgm:t>
        <a:bodyPr/>
        <a:lstStyle/>
        <a:p>
          <a:endParaRPr lang="en-AU"/>
        </a:p>
      </dgm:t>
    </dgm:pt>
    <dgm:pt modelId="{F4AE1F63-F1F4-461C-BDF7-F962F5713018}" type="sibTrans" cxnId="{53F891E5-685D-4253-BE2E-4AD1CBE802B4}">
      <dgm:prSet/>
      <dgm:spPr/>
      <dgm:t>
        <a:bodyPr/>
        <a:lstStyle/>
        <a:p>
          <a:endParaRPr lang="en-AU"/>
        </a:p>
      </dgm:t>
    </dgm:pt>
    <dgm:pt modelId="{26989986-FE22-4BCC-8B0F-A42B5BB61FF3}">
      <dgm:prSet/>
      <dgm:spPr/>
      <dgm:t>
        <a:bodyPr/>
        <a:lstStyle/>
        <a:p>
          <a:r>
            <a:rPr lang="en-US" dirty="0">
              <a:latin typeface="Proxima Nova Rg" panose="02000506030000020004" pitchFamily="2" charset="0"/>
            </a:rPr>
            <a:t>The broker will be required to pick it up and continue managing that customer enquiry, including keeping notes updated and moving it to the right stage/status.</a:t>
          </a:r>
          <a:endParaRPr lang="en-AU" dirty="0">
            <a:latin typeface="Proxima Nova Rg" panose="02000506030000020004" pitchFamily="2" charset="0"/>
          </a:endParaRPr>
        </a:p>
      </dgm:t>
    </dgm:pt>
    <dgm:pt modelId="{7E5C9E8B-9B94-4CF6-99E8-837B86C97F93}" type="parTrans" cxnId="{6163A8BF-7B56-41FA-AC43-7A7660C8C1D6}">
      <dgm:prSet/>
      <dgm:spPr/>
      <dgm:t>
        <a:bodyPr/>
        <a:lstStyle/>
        <a:p>
          <a:endParaRPr lang="en-AU"/>
        </a:p>
      </dgm:t>
    </dgm:pt>
    <dgm:pt modelId="{506AC907-A035-4130-BC66-F7D9D60C3285}" type="sibTrans" cxnId="{6163A8BF-7B56-41FA-AC43-7A7660C8C1D6}">
      <dgm:prSet/>
      <dgm:spPr/>
      <dgm:t>
        <a:bodyPr/>
        <a:lstStyle/>
        <a:p>
          <a:endParaRPr lang="en-AU"/>
        </a:p>
      </dgm:t>
    </dgm:pt>
    <dgm:pt modelId="{F4C21FA7-655D-4330-ACFD-247791EB81F9}">
      <dgm:prSet/>
      <dgm:spPr/>
      <dgm:t>
        <a:bodyPr/>
        <a:lstStyle/>
        <a:p>
          <a:r>
            <a:rPr lang="en-US" dirty="0">
              <a:latin typeface="Proxima Nova Rg" panose="02000506030000020004" pitchFamily="2" charset="0"/>
            </a:rPr>
            <a:t>The broker will now be required to take over management of the lead and decide whether they need to mark it “Lost” so that it drops off the workflow</a:t>
          </a:r>
          <a:endParaRPr lang="en-AU" dirty="0">
            <a:latin typeface="Proxima Nova Rg" panose="02000506030000020004" pitchFamily="2" charset="0"/>
          </a:endParaRPr>
        </a:p>
      </dgm:t>
    </dgm:pt>
    <dgm:pt modelId="{EA1F73AD-2BF6-4CD6-942F-6608163E8B5F}" type="parTrans" cxnId="{28A25FA5-AAAD-461B-8A51-EA552E5F6A13}">
      <dgm:prSet/>
      <dgm:spPr/>
      <dgm:t>
        <a:bodyPr/>
        <a:lstStyle/>
        <a:p>
          <a:endParaRPr lang="en-AU"/>
        </a:p>
      </dgm:t>
    </dgm:pt>
    <dgm:pt modelId="{7D9ECDC4-9D0A-4D2F-B73B-B19DE6E8B270}" type="sibTrans" cxnId="{28A25FA5-AAAD-461B-8A51-EA552E5F6A13}">
      <dgm:prSet/>
      <dgm:spPr/>
      <dgm:t>
        <a:bodyPr/>
        <a:lstStyle/>
        <a:p>
          <a:endParaRPr lang="en-AU"/>
        </a:p>
      </dgm:t>
    </dgm:pt>
    <dgm:pt modelId="{558BA560-B52D-4F2E-8247-383AB71E45B3}" type="pres">
      <dgm:prSet presAssocID="{FCA8330A-DD51-4F7F-ACD1-67B15978016D}" presName="Name0" presStyleCnt="0">
        <dgm:presLayoutVars>
          <dgm:dir/>
          <dgm:animLvl val="lvl"/>
          <dgm:resizeHandles/>
        </dgm:presLayoutVars>
      </dgm:prSet>
      <dgm:spPr/>
    </dgm:pt>
    <dgm:pt modelId="{73536A74-E23D-4356-9CC1-028F8799B1F0}" type="pres">
      <dgm:prSet presAssocID="{A9ED07C2-D63E-4B0F-8424-EC6AA2AC764D}" presName="linNode" presStyleCnt="0"/>
      <dgm:spPr/>
    </dgm:pt>
    <dgm:pt modelId="{1184D8A3-57DC-43C9-BF75-5D927F52C23F}" type="pres">
      <dgm:prSet presAssocID="{A9ED07C2-D63E-4B0F-8424-EC6AA2AC764D}" presName="parentShp" presStyleLbl="node1" presStyleIdx="0" presStyleCnt="2">
        <dgm:presLayoutVars>
          <dgm:bulletEnabled val="1"/>
        </dgm:presLayoutVars>
      </dgm:prSet>
      <dgm:spPr/>
    </dgm:pt>
    <dgm:pt modelId="{3B7CABA8-2963-44EC-8C6F-9D90F5AC0F4B}" type="pres">
      <dgm:prSet presAssocID="{A9ED07C2-D63E-4B0F-8424-EC6AA2AC764D}" presName="childShp" presStyleLbl="bgAccFollowNode1" presStyleIdx="0" presStyleCnt="2">
        <dgm:presLayoutVars>
          <dgm:bulletEnabled val="1"/>
        </dgm:presLayoutVars>
      </dgm:prSet>
      <dgm:spPr/>
    </dgm:pt>
    <dgm:pt modelId="{CA456453-DE89-4707-9B86-776495AA3668}" type="pres">
      <dgm:prSet presAssocID="{7E9963EE-770C-491A-8372-A67FF3A53673}" presName="spacing" presStyleCnt="0"/>
      <dgm:spPr/>
    </dgm:pt>
    <dgm:pt modelId="{5B3FF0C1-1D7F-4D5F-AFB8-4F3CE3F78108}" type="pres">
      <dgm:prSet presAssocID="{25406FB6-B9F8-44DD-91B4-F9479F10D9F9}" presName="linNode" presStyleCnt="0"/>
      <dgm:spPr/>
    </dgm:pt>
    <dgm:pt modelId="{04E2107A-2BCD-455B-AF7C-A87FE5E70434}" type="pres">
      <dgm:prSet presAssocID="{25406FB6-B9F8-44DD-91B4-F9479F10D9F9}" presName="parentShp" presStyleLbl="node1" presStyleIdx="1" presStyleCnt="2">
        <dgm:presLayoutVars>
          <dgm:bulletEnabled val="1"/>
        </dgm:presLayoutVars>
      </dgm:prSet>
      <dgm:spPr/>
    </dgm:pt>
    <dgm:pt modelId="{D15160F3-0931-47BC-83C1-2EE9BE8F5025}" type="pres">
      <dgm:prSet presAssocID="{25406FB6-B9F8-44DD-91B4-F9479F10D9F9}" presName="childShp" presStyleLbl="bgAccFollowNode1" presStyleIdx="1" presStyleCnt="2">
        <dgm:presLayoutVars>
          <dgm:bulletEnabled val="1"/>
        </dgm:presLayoutVars>
      </dgm:prSet>
      <dgm:spPr/>
    </dgm:pt>
  </dgm:ptLst>
  <dgm:cxnLst>
    <dgm:cxn modelId="{DD059033-4503-4756-83A1-F0D7AF0DE52D}" type="presOf" srcId="{F4C21FA7-655D-4330-ACFD-247791EB81F9}" destId="{D15160F3-0931-47BC-83C1-2EE9BE8F5025}" srcOrd="0" destOrd="0" presId="urn:microsoft.com/office/officeart/2005/8/layout/vList6"/>
    <dgm:cxn modelId="{4830693F-316E-4463-9F2F-C79084A80925}" type="presOf" srcId="{FCA8330A-DD51-4F7F-ACD1-67B15978016D}" destId="{558BA560-B52D-4F2E-8247-383AB71E45B3}" srcOrd="0" destOrd="0" presId="urn:microsoft.com/office/officeart/2005/8/layout/vList6"/>
    <dgm:cxn modelId="{5C3AC670-70AB-4784-BC85-081C94BD96F7}" type="presOf" srcId="{A9ED07C2-D63E-4B0F-8424-EC6AA2AC764D}" destId="{1184D8A3-57DC-43C9-BF75-5D927F52C23F}" srcOrd="0" destOrd="0" presId="urn:microsoft.com/office/officeart/2005/8/layout/vList6"/>
    <dgm:cxn modelId="{28A25FA5-AAAD-461B-8A51-EA552E5F6A13}" srcId="{25406FB6-B9F8-44DD-91B4-F9479F10D9F9}" destId="{F4C21FA7-655D-4330-ACFD-247791EB81F9}" srcOrd="0" destOrd="0" parTransId="{EA1F73AD-2BF6-4CD6-942F-6608163E8B5F}" sibTransId="{7D9ECDC4-9D0A-4D2F-B73B-B19DE6E8B270}"/>
    <dgm:cxn modelId="{FC3D55B0-FE1B-4AC1-BE85-1B87E4853406}" type="presOf" srcId="{26989986-FE22-4BCC-8B0F-A42B5BB61FF3}" destId="{3B7CABA8-2963-44EC-8C6F-9D90F5AC0F4B}" srcOrd="0" destOrd="0" presId="urn:microsoft.com/office/officeart/2005/8/layout/vList6"/>
    <dgm:cxn modelId="{907DC2B7-538D-4D01-8239-06BB84C95305}" type="presOf" srcId="{25406FB6-B9F8-44DD-91B4-F9479F10D9F9}" destId="{04E2107A-2BCD-455B-AF7C-A87FE5E70434}" srcOrd="0" destOrd="0" presId="urn:microsoft.com/office/officeart/2005/8/layout/vList6"/>
    <dgm:cxn modelId="{6163A8BF-7B56-41FA-AC43-7A7660C8C1D6}" srcId="{A9ED07C2-D63E-4B0F-8424-EC6AA2AC764D}" destId="{26989986-FE22-4BCC-8B0F-A42B5BB61FF3}" srcOrd="0" destOrd="0" parTransId="{7E5C9E8B-9B94-4CF6-99E8-837B86C97F93}" sibTransId="{506AC907-A035-4130-BC66-F7D9D60C3285}"/>
    <dgm:cxn modelId="{F833C5E1-B02B-41D0-99AA-6062DBFDDF63}" srcId="{FCA8330A-DD51-4F7F-ACD1-67B15978016D}" destId="{A9ED07C2-D63E-4B0F-8424-EC6AA2AC764D}" srcOrd="0" destOrd="0" parTransId="{FDB4C3C7-460A-4C6B-A320-42C694A9480F}" sibTransId="{7E9963EE-770C-491A-8372-A67FF3A53673}"/>
    <dgm:cxn modelId="{53F891E5-685D-4253-BE2E-4AD1CBE802B4}" srcId="{FCA8330A-DD51-4F7F-ACD1-67B15978016D}" destId="{25406FB6-B9F8-44DD-91B4-F9479F10D9F9}" srcOrd="1" destOrd="0" parTransId="{C64D949C-4322-4E96-8B64-C07307A87EEC}" sibTransId="{F4AE1F63-F1F4-461C-BDF7-F962F5713018}"/>
    <dgm:cxn modelId="{949FC23B-C91B-44EE-AED9-9636110ACB1E}" type="presParOf" srcId="{558BA560-B52D-4F2E-8247-383AB71E45B3}" destId="{73536A74-E23D-4356-9CC1-028F8799B1F0}" srcOrd="0" destOrd="0" presId="urn:microsoft.com/office/officeart/2005/8/layout/vList6"/>
    <dgm:cxn modelId="{541EBB87-F620-4304-A5EB-708626FA473D}" type="presParOf" srcId="{73536A74-E23D-4356-9CC1-028F8799B1F0}" destId="{1184D8A3-57DC-43C9-BF75-5D927F52C23F}" srcOrd="0" destOrd="0" presId="urn:microsoft.com/office/officeart/2005/8/layout/vList6"/>
    <dgm:cxn modelId="{7D40F3BA-641C-4ECD-A256-FAB3F97587B9}" type="presParOf" srcId="{73536A74-E23D-4356-9CC1-028F8799B1F0}" destId="{3B7CABA8-2963-44EC-8C6F-9D90F5AC0F4B}" srcOrd="1" destOrd="0" presId="urn:microsoft.com/office/officeart/2005/8/layout/vList6"/>
    <dgm:cxn modelId="{C6506C7E-44A9-41E4-A0F9-D709FB99AB99}" type="presParOf" srcId="{558BA560-B52D-4F2E-8247-383AB71E45B3}" destId="{CA456453-DE89-4707-9B86-776495AA3668}" srcOrd="1" destOrd="0" presId="urn:microsoft.com/office/officeart/2005/8/layout/vList6"/>
    <dgm:cxn modelId="{3C2CB69C-5275-4671-9092-42482FA5E6F0}" type="presParOf" srcId="{558BA560-B52D-4F2E-8247-383AB71E45B3}" destId="{5B3FF0C1-1D7F-4D5F-AFB8-4F3CE3F78108}" srcOrd="2" destOrd="0" presId="urn:microsoft.com/office/officeart/2005/8/layout/vList6"/>
    <dgm:cxn modelId="{A10A7D4F-D641-4D58-BC56-794A90E819BE}" type="presParOf" srcId="{5B3FF0C1-1D7F-4D5F-AFB8-4F3CE3F78108}" destId="{04E2107A-2BCD-455B-AF7C-A87FE5E70434}" srcOrd="0" destOrd="0" presId="urn:microsoft.com/office/officeart/2005/8/layout/vList6"/>
    <dgm:cxn modelId="{6422720F-C7D5-4326-8AE5-5E493CB977F1}" type="presParOf" srcId="{5B3FF0C1-1D7F-4D5F-AFB8-4F3CE3F78108}" destId="{D15160F3-0931-47BC-83C1-2EE9BE8F502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266813-3F6A-4E0F-B8C9-5677D8F7FDA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60CEAC1-B3A4-41A0-A116-FAF097D835C5}">
      <dgm:prSet/>
      <dgm:spPr/>
      <dgm:t>
        <a:bodyPr/>
        <a:lstStyle/>
        <a:p>
          <a:r>
            <a:rPr lang="en-AU" dirty="0"/>
            <a:t>As outlined above, from June 1, all leads will have 1 of 5 labels within </a:t>
          </a:r>
          <a:r>
            <a:rPr lang="en-AU" dirty="0" err="1"/>
            <a:t>Ynet</a:t>
          </a:r>
          <a:r>
            <a:rPr lang="en-AU" dirty="0"/>
            <a:t> to help us analyse the quality of leads being provided. These new labels are: </a:t>
          </a:r>
          <a:endParaRPr lang="en-US" dirty="0"/>
        </a:p>
      </dgm:t>
    </dgm:pt>
    <dgm:pt modelId="{ECE6E6BD-C683-4CF2-8449-59306ED5FF0B}" type="parTrans" cxnId="{1EF851F4-BA4E-4939-A4BB-58089D8D3EAB}">
      <dgm:prSet/>
      <dgm:spPr/>
      <dgm:t>
        <a:bodyPr/>
        <a:lstStyle/>
        <a:p>
          <a:endParaRPr lang="en-US"/>
        </a:p>
      </dgm:t>
    </dgm:pt>
    <dgm:pt modelId="{DD68D58A-6B52-42FD-BCA2-E3C6F27A33A9}" type="sibTrans" cxnId="{1EF851F4-BA4E-4939-A4BB-58089D8D3EAB}">
      <dgm:prSet/>
      <dgm:spPr/>
      <dgm:t>
        <a:bodyPr/>
        <a:lstStyle/>
        <a:p>
          <a:endParaRPr lang="en-US"/>
        </a:p>
      </dgm:t>
    </dgm:pt>
    <dgm:pt modelId="{4DBA7EBA-E6C1-4367-AE6F-6C3F61BFF9DF}">
      <dgm:prSet/>
      <dgm:spPr/>
      <dgm:t>
        <a:bodyPr/>
        <a:lstStyle/>
        <a:p>
          <a:r>
            <a:rPr lang="en-AU" b="1"/>
            <a:t>1. HO YHL HOT Lead:</a:t>
          </a:r>
          <a:r>
            <a:rPr lang="en-AU"/>
            <a:t> </a:t>
          </a:r>
          <a:endParaRPr lang="en-US"/>
        </a:p>
      </dgm:t>
    </dgm:pt>
    <dgm:pt modelId="{AF5D1670-1DA7-43F8-B016-1A58B5AB1583}" type="parTrans" cxnId="{3F8052E3-8B4C-4971-8CCB-2ED21E4ACA24}">
      <dgm:prSet/>
      <dgm:spPr/>
      <dgm:t>
        <a:bodyPr/>
        <a:lstStyle/>
        <a:p>
          <a:endParaRPr lang="en-US"/>
        </a:p>
      </dgm:t>
    </dgm:pt>
    <dgm:pt modelId="{EB4943E3-DCD1-4608-8E01-72E404EDAB0D}" type="sibTrans" cxnId="{3F8052E3-8B4C-4971-8CCB-2ED21E4ACA24}">
      <dgm:prSet/>
      <dgm:spPr/>
      <dgm:t>
        <a:bodyPr/>
        <a:lstStyle/>
        <a:p>
          <a:endParaRPr lang="en-US"/>
        </a:p>
      </dgm:t>
    </dgm:pt>
    <dgm:pt modelId="{86244A0F-C73F-4CB6-A13F-B8D13DFEC74E}">
      <dgm:prSet/>
      <dgm:spPr/>
      <dgm:t>
        <a:bodyPr/>
        <a:lstStyle/>
        <a:p>
          <a:r>
            <a:rPr lang="en-AU"/>
            <a:t>If the YHL representative has been able to get in contact with the customer and gather information and/or documentation from them.</a:t>
          </a:r>
          <a:endParaRPr lang="en-US"/>
        </a:p>
      </dgm:t>
    </dgm:pt>
    <dgm:pt modelId="{A22BB925-7A22-4971-9CC6-3057C1D9133D}" type="parTrans" cxnId="{297190AD-5F8A-4124-A4FD-D3CBF90CA58A}">
      <dgm:prSet/>
      <dgm:spPr/>
      <dgm:t>
        <a:bodyPr/>
        <a:lstStyle/>
        <a:p>
          <a:endParaRPr lang="en-US"/>
        </a:p>
      </dgm:t>
    </dgm:pt>
    <dgm:pt modelId="{25BC539D-7932-4BA3-9EAA-8054C27002DF}" type="sibTrans" cxnId="{297190AD-5F8A-4124-A4FD-D3CBF90CA58A}">
      <dgm:prSet/>
      <dgm:spPr/>
      <dgm:t>
        <a:bodyPr/>
        <a:lstStyle/>
        <a:p>
          <a:endParaRPr lang="en-US"/>
        </a:p>
      </dgm:t>
    </dgm:pt>
    <dgm:pt modelId="{2658946A-538A-4AE2-8653-505DADDADCE6}">
      <dgm:prSet/>
      <dgm:spPr/>
      <dgm:t>
        <a:bodyPr/>
        <a:lstStyle/>
        <a:p>
          <a:r>
            <a:rPr lang="en-AU" b="1"/>
            <a:t>2. HO YHL COLD Lead:</a:t>
          </a:r>
          <a:endParaRPr lang="en-US"/>
        </a:p>
      </dgm:t>
    </dgm:pt>
    <dgm:pt modelId="{25C77EC0-4794-415D-953E-6FB944FC1C17}" type="parTrans" cxnId="{F7DA004A-6902-48C8-94B7-BD9FA81A97D5}">
      <dgm:prSet/>
      <dgm:spPr/>
      <dgm:t>
        <a:bodyPr/>
        <a:lstStyle/>
        <a:p>
          <a:endParaRPr lang="en-US"/>
        </a:p>
      </dgm:t>
    </dgm:pt>
    <dgm:pt modelId="{EFF696F7-15D3-45D7-8B1A-E9A593DD1516}" type="sibTrans" cxnId="{F7DA004A-6902-48C8-94B7-BD9FA81A97D5}">
      <dgm:prSet/>
      <dgm:spPr/>
      <dgm:t>
        <a:bodyPr/>
        <a:lstStyle/>
        <a:p>
          <a:endParaRPr lang="en-US"/>
        </a:p>
      </dgm:t>
    </dgm:pt>
    <dgm:pt modelId="{C3D4D5F8-14FA-43EE-BA88-BBA6C7867C5A}">
      <dgm:prSet/>
      <dgm:spPr/>
      <dgm:t>
        <a:bodyPr/>
        <a:lstStyle/>
        <a:p>
          <a:r>
            <a:rPr lang="en-AU"/>
            <a:t>If the YHL representative has not been able to contact or get any information from the customer.</a:t>
          </a:r>
          <a:endParaRPr lang="en-US"/>
        </a:p>
      </dgm:t>
    </dgm:pt>
    <dgm:pt modelId="{E7D5AAA8-9734-4372-89BA-960F01E5E2A3}" type="parTrans" cxnId="{3F02AAD6-9F32-4400-BF81-36EF91B17C40}">
      <dgm:prSet/>
      <dgm:spPr/>
      <dgm:t>
        <a:bodyPr/>
        <a:lstStyle/>
        <a:p>
          <a:endParaRPr lang="en-US"/>
        </a:p>
      </dgm:t>
    </dgm:pt>
    <dgm:pt modelId="{78BE3F22-D37C-440C-B09A-026A355D9DE9}" type="sibTrans" cxnId="{3F02AAD6-9F32-4400-BF81-36EF91B17C40}">
      <dgm:prSet/>
      <dgm:spPr/>
      <dgm:t>
        <a:bodyPr/>
        <a:lstStyle/>
        <a:p>
          <a:endParaRPr lang="en-US"/>
        </a:p>
      </dgm:t>
    </dgm:pt>
    <dgm:pt modelId="{BCB98A41-E3C3-40E0-9AAA-E87D27BE8413}">
      <dgm:prSet/>
      <dgm:spPr/>
      <dgm:t>
        <a:bodyPr/>
        <a:lstStyle/>
        <a:p>
          <a:r>
            <a:rPr lang="en-AU" b="1"/>
            <a:t>3. HO Verified lead  (Verified by Lead Assistant):</a:t>
          </a:r>
          <a:endParaRPr lang="en-US"/>
        </a:p>
      </dgm:t>
    </dgm:pt>
    <dgm:pt modelId="{FB979E3E-ACAA-46C9-8985-298846D42EEE}" type="parTrans" cxnId="{5FFD6319-CCA3-460B-80B6-B0CAE3C7ABEA}">
      <dgm:prSet/>
      <dgm:spPr/>
      <dgm:t>
        <a:bodyPr/>
        <a:lstStyle/>
        <a:p>
          <a:endParaRPr lang="en-US"/>
        </a:p>
      </dgm:t>
    </dgm:pt>
    <dgm:pt modelId="{95A4041A-B8CB-4249-915D-6BFE7E3008A6}" type="sibTrans" cxnId="{5FFD6319-CCA3-460B-80B6-B0CAE3C7ABEA}">
      <dgm:prSet/>
      <dgm:spPr/>
      <dgm:t>
        <a:bodyPr/>
        <a:lstStyle/>
        <a:p>
          <a:endParaRPr lang="en-US"/>
        </a:p>
      </dgm:t>
    </dgm:pt>
    <dgm:pt modelId="{D9C697A4-11AA-4C14-9358-7785CD6DAD40}">
      <dgm:prSet/>
      <dgm:spPr/>
      <dgm:t>
        <a:bodyPr/>
        <a:lstStyle/>
        <a:p>
          <a:r>
            <a:rPr lang="en-AU"/>
            <a:t>If you have opted-in for lead verification (outlined below), the Lead Assistant will verify the lead and enter that information into Ynet.</a:t>
          </a:r>
          <a:endParaRPr lang="en-US"/>
        </a:p>
      </dgm:t>
    </dgm:pt>
    <dgm:pt modelId="{12A9AA8E-818B-4548-B2D0-B637AF394C9B}" type="parTrans" cxnId="{57146028-E994-4A23-87DA-A02E049CAD29}">
      <dgm:prSet/>
      <dgm:spPr/>
      <dgm:t>
        <a:bodyPr/>
        <a:lstStyle/>
        <a:p>
          <a:endParaRPr lang="en-US"/>
        </a:p>
      </dgm:t>
    </dgm:pt>
    <dgm:pt modelId="{986AACE5-2976-4E48-A04D-43BE6F1A39E0}" type="sibTrans" cxnId="{57146028-E994-4A23-87DA-A02E049CAD29}">
      <dgm:prSet/>
      <dgm:spPr/>
      <dgm:t>
        <a:bodyPr/>
        <a:lstStyle/>
        <a:p>
          <a:endParaRPr lang="en-US"/>
        </a:p>
      </dgm:t>
    </dgm:pt>
    <dgm:pt modelId="{CD0EF283-8F6A-4B1F-800B-215D953B88DC}">
      <dgm:prSet/>
      <dgm:spPr/>
      <dgm:t>
        <a:bodyPr/>
        <a:lstStyle/>
        <a:p>
          <a:r>
            <a:rPr lang="en-AU" b="1"/>
            <a:t>4. HO Unverified Lead (Lead Assistant unable to verify the lead):</a:t>
          </a:r>
          <a:endParaRPr lang="en-US"/>
        </a:p>
      </dgm:t>
    </dgm:pt>
    <dgm:pt modelId="{9F66318D-87E2-48C0-8799-F83B95B53EF1}" type="parTrans" cxnId="{21748366-18A4-4E93-8A05-1387BB38AD55}">
      <dgm:prSet/>
      <dgm:spPr/>
      <dgm:t>
        <a:bodyPr/>
        <a:lstStyle/>
        <a:p>
          <a:endParaRPr lang="en-US"/>
        </a:p>
      </dgm:t>
    </dgm:pt>
    <dgm:pt modelId="{DE42E1EE-B168-48F9-833E-2BE7C2C2B24D}" type="sibTrans" cxnId="{21748366-18A4-4E93-8A05-1387BB38AD55}">
      <dgm:prSet/>
      <dgm:spPr/>
      <dgm:t>
        <a:bodyPr/>
        <a:lstStyle/>
        <a:p>
          <a:endParaRPr lang="en-US"/>
        </a:p>
      </dgm:t>
    </dgm:pt>
    <dgm:pt modelId="{C86D7930-548D-4C7E-B4F7-B57D068FF381}">
      <dgm:prSet/>
      <dgm:spPr/>
      <dgm:t>
        <a:bodyPr/>
        <a:lstStyle/>
        <a:p>
          <a:r>
            <a:rPr lang="en-AU" dirty="0"/>
            <a:t>Your Lead Assistant has been unable to verify the lead after 72 hours and the lead is passed onto you regardless.</a:t>
          </a:r>
          <a:endParaRPr lang="en-US" dirty="0"/>
        </a:p>
      </dgm:t>
    </dgm:pt>
    <dgm:pt modelId="{82CD293B-5BA8-41A2-8479-467E1DBACADF}" type="parTrans" cxnId="{718CFB97-447A-4D5E-A2C3-48E5BBD4CAA1}">
      <dgm:prSet/>
      <dgm:spPr/>
      <dgm:t>
        <a:bodyPr/>
        <a:lstStyle/>
        <a:p>
          <a:endParaRPr lang="en-US"/>
        </a:p>
      </dgm:t>
    </dgm:pt>
    <dgm:pt modelId="{B5E8644F-B001-4F99-A0B5-91450B6F98CD}" type="sibTrans" cxnId="{718CFB97-447A-4D5E-A2C3-48E5BBD4CAA1}">
      <dgm:prSet/>
      <dgm:spPr/>
      <dgm:t>
        <a:bodyPr/>
        <a:lstStyle/>
        <a:p>
          <a:endParaRPr lang="en-US"/>
        </a:p>
      </dgm:t>
    </dgm:pt>
    <dgm:pt modelId="{AEDB36F2-CA2A-4BCE-AF2A-99A502804154}">
      <dgm:prSet/>
      <dgm:spPr/>
      <dgm:t>
        <a:bodyPr/>
        <a:lstStyle/>
        <a:p>
          <a:r>
            <a:rPr lang="en-AU" b="1"/>
            <a:t>5. HO Lead (all other leads)</a:t>
          </a:r>
          <a:endParaRPr lang="en-US"/>
        </a:p>
      </dgm:t>
    </dgm:pt>
    <dgm:pt modelId="{B217883E-678B-4900-AAAF-433CDC8057A0}" type="parTrans" cxnId="{374C13CB-9E99-492B-AEC1-5BD20657F89D}">
      <dgm:prSet/>
      <dgm:spPr/>
      <dgm:t>
        <a:bodyPr/>
        <a:lstStyle/>
        <a:p>
          <a:endParaRPr lang="en-US"/>
        </a:p>
      </dgm:t>
    </dgm:pt>
    <dgm:pt modelId="{ECDEB785-5FAC-4313-89C6-03A7CD0C0A60}" type="sibTrans" cxnId="{374C13CB-9E99-492B-AEC1-5BD20657F89D}">
      <dgm:prSet/>
      <dgm:spPr/>
      <dgm:t>
        <a:bodyPr/>
        <a:lstStyle/>
        <a:p>
          <a:endParaRPr lang="en-US"/>
        </a:p>
      </dgm:t>
    </dgm:pt>
    <dgm:pt modelId="{17404E48-A35B-194D-B052-552CFA55989C}" type="pres">
      <dgm:prSet presAssocID="{5B266813-3F6A-4E0F-B8C9-5677D8F7FDAF}" presName="vert0" presStyleCnt="0">
        <dgm:presLayoutVars>
          <dgm:dir/>
          <dgm:animOne val="branch"/>
          <dgm:animLvl val="lvl"/>
        </dgm:presLayoutVars>
      </dgm:prSet>
      <dgm:spPr/>
    </dgm:pt>
    <dgm:pt modelId="{B560E064-5445-724B-A839-0367E6147437}" type="pres">
      <dgm:prSet presAssocID="{760CEAC1-B3A4-41A0-A116-FAF097D835C5}" presName="thickLine" presStyleLbl="alignNode1" presStyleIdx="0" presStyleCnt="6"/>
      <dgm:spPr/>
    </dgm:pt>
    <dgm:pt modelId="{4EDD9C27-4691-3347-9D33-CAF724C1DDD4}" type="pres">
      <dgm:prSet presAssocID="{760CEAC1-B3A4-41A0-A116-FAF097D835C5}" presName="horz1" presStyleCnt="0"/>
      <dgm:spPr/>
    </dgm:pt>
    <dgm:pt modelId="{4D2A5C24-4A8E-2747-8FC2-EFD7C1DD2E9D}" type="pres">
      <dgm:prSet presAssocID="{760CEAC1-B3A4-41A0-A116-FAF097D835C5}" presName="tx1" presStyleLbl="revTx" presStyleIdx="0" presStyleCnt="10" custScaleX="500000"/>
      <dgm:spPr/>
    </dgm:pt>
    <dgm:pt modelId="{4E7FF1A7-F07D-3E46-A74C-CE1E06D3E336}" type="pres">
      <dgm:prSet presAssocID="{760CEAC1-B3A4-41A0-A116-FAF097D835C5}" presName="vert1" presStyleCnt="0"/>
      <dgm:spPr/>
    </dgm:pt>
    <dgm:pt modelId="{714060F0-7021-6E4F-82C7-96DE608C7901}" type="pres">
      <dgm:prSet presAssocID="{4DBA7EBA-E6C1-4367-AE6F-6C3F61BFF9DF}" presName="thickLine" presStyleLbl="alignNode1" presStyleIdx="1" presStyleCnt="6"/>
      <dgm:spPr/>
    </dgm:pt>
    <dgm:pt modelId="{69D9CAEE-DD7E-EA4D-A798-A4FACFD41EBF}" type="pres">
      <dgm:prSet presAssocID="{4DBA7EBA-E6C1-4367-AE6F-6C3F61BFF9DF}" presName="horz1" presStyleCnt="0"/>
      <dgm:spPr/>
    </dgm:pt>
    <dgm:pt modelId="{D94F846C-4ED7-2346-A6A8-C3373CBF8CEB}" type="pres">
      <dgm:prSet presAssocID="{4DBA7EBA-E6C1-4367-AE6F-6C3F61BFF9DF}" presName="tx1" presStyleLbl="revTx" presStyleIdx="1" presStyleCnt="10"/>
      <dgm:spPr/>
    </dgm:pt>
    <dgm:pt modelId="{C9AAD64F-AEA0-A945-8F33-F7779183867F}" type="pres">
      <dgm:prSet presAssocID="{4DBA7EBA-E6C1-4367-AE6F-6C3F61BFF9DF}" presName="vert1" presStyleCnt="0"/>
      <dgm:spPr/>
    </dgm:pt>
    <dgm:pt modelId="{84439D9B-2A79-AD44-9DEC-8DF217B2C2D8}" type="pres">
      <dgm:prSet presAssocID="{86244A0F-C73F-4CB6-A13F-B8D13DFEC74E}" presName="vertSpace2a" presStyleCnt="0"/>
      <dgm:spPr/>
    </dgm:pt>
    <dgm:pt modelId="{573E16A1-F46B-3541-AF60-83C73233E175}" type="pres">
      <dgm:prSet presAssocID="{86244A0F-C73F-4CB6-A13F-B8D13DFEC74E}" presName="horz2" presStyleCnt="0"/>
      <dgm:spPr/>
    </dgm:pt>
    <dgm:pt modelId="{61243494-2771-9D46-918D-5A24FD482325}" type="pres">
      <dgm:prSet presAssocID="{86244A0F-C73F-4CB6-A13F-B8D13DFEC74E}" presName="horzSpace2" presStyleCnt="0"/>
      <dgm:spPr/>
    </dgm:pt>
    <dgm:pt modelId="{9E7AEDE6-6317-284D-8F5F-94D0E64270AA}" type="pres">
      <dgm:prSet presAssocID="{86244A0F-C73F-4CB6-A13F-B8D13DFEC74E}" presName="tx2" presStyleLbl="revTx" presStyleIdx="2" presStyleCnt="10"/>
      <dgm:spPr/>
    </dgm:pt>
    <dgm:pt modelId="{4C4C9407-088D-3546-A0D9-94093D59BCFB}" type="pres">
      <dgm:prSet presAssocID="{86244A0F-C73F-4CB6-A13F-B8D13DFEC74E}" presName="vert2" presStyleCnt="0"/>
      <dgm:spPr/>
    </dgm:pt>
    <dgm:pt modelId="{3A5C9480-144B-D248-B766-F5DA11D581F1}" type="pres">
      <dgm:prSet presAssocID="{86244A0F-C73F-4CB6-A13F-B8D13DFEC74E}" presName="thinLine2b" presStyleLbl="callout" presStyleIdx="0" presStyleCnt="4"/>
      <dgm:spPr/>
    </dgm:pt>
    <dgm:pt modelId="{5D03E896-3BEC-B046-99EC-6B5A008AD8A7}" type="pres">
      <dgm:prSet presAssocID="{86244A0F-C73F-4CB6-A13F-B8D13DFEC74E}" presName="vertSpace2b" presStyleCnt="0"/>
      <dgm:spPr/>
    </dgm:pt>
    <dgm:pt modelId="{67877AF7-A114-5A4F-9E62-A113707EE541}" type="pres">
      <dgm:prSet presAssocID="{2658946A-538A-4AE2-8653-505DADDADCE6}" presName="thickLine" presStyleLbl="alignNode1" presStyleIdx="2" presStyleCnt="6"/>
      <dgm:spPr/>
    </dgm:pt>
    <dgm:pt modelId="{EE1610A2-FAA3-EB42-983B-CD51256FB2DB}" type="pres">
      <dgm:prSet presAssocID="{2658946A-538A-4AE2-8653-505DADDADCE6}" presName="horz1" presStyleCnt="0"/>
      <dgm:spPr/>
    </dgm:pt>
    <dgm:pt modelId="{3917FE6D-1679-304A-9993-0985C16E8434}" type="pres">
      <dgm:prSet presAssocID="{2658946A-538A-4AE2-8653-505DADDADCE6}" presName="tx1" presStyleLbl="revTx" presStyleIdx="3" presStyleCnt="10"/>
      <dgm:spPr/>
    </dgm:pt>
    <dgm:pt modelId="{DD5C7D1D-2BFE-2547-87B3-047E24060191}" type="pres">
      <dgm:prSet presAssocID="{2658946A-538A-4AE2-8653-505DADDADCE6}" presName="vert1" presStyleCnt="0"/>
      <dgm:spPr/>
    </dgm:pt>
    <dgm:pt modelId="{8970B06C-E824-B945-A7E9-B2D5F9080611}" type="pres">
      <dgm:prSet presAssocID="{C3D4D5F8-14FA-43EE-BA88-BBA6C7867C5A}" presName="vertSpace2a" presStyleCnt="0"/>
      <dgm:spPr/>
    </dgm:pt>
    <dgm:pt modelId="{FC74BAC1-D280-234F-B810-A6E8030E1A20}" type="pres">
      <dgm:prSet presAssocID="{C3D4D5F8-14FA-43EE-BA88-BBA6C7867C5A}" presName="horz2" presStyleCnt="0"/>
      <dgm:spPr/>
    </dgm:pt>
    <dgm:pt modelId="{A32008DC-771A-3843-AFDC-EEB6D0CEA5EE}" type="pres">
      <dgm:prSet presAssocID="{C3D4D5F8-14FA-43EE-BA88-BBA6C7867C5A}" presName="horzSpace2" presStyleCnt="0"/>
      <dgm:spPr/>
    </dgm:pt>
    <dgm:pt modelId="{68FD3389-7636-8949-90A1-1C9203444D57}" type="pres">
      <dgm:prSet presAssocID="{C3D4D5F8-14FA-43EE-BA88-BBA6C7867C5A}" presName="tx2" presStyleLbl="revTx" presStyleIdx="4" presStyleCnt="10"/>
      <dgm:spPr/>
    </dgm:pt>
    <dgm:pt modelId="{DB34F851-66D4-D149-AB75-F64635CAAEBB}" type="pres">
      <dgm:prSet presAssocID="{C3D4D5F8-14FA-43EE-BA88-BBA6C7867C5A}" presName="vert2" presStyleCnt="0"/>
      <dgm:spPr/>
    </dgm:pt>
    <dgm:pt modelId="{68258FF1-F166-0646-8541-3C75BD94EB39}" type="pres">
      <dgm:prSet presAssocID="{C3D4D5F8-14FA-43EE-BA88-BBA6C7867C5A}" presName="thinLine2b" presStyleLbl="callout" presStyleIdx="1" presStyleCnt="4"/>
      <dgm:spPr/>
    </dgm:pt>
    <dgm:pt modelId="{C9B86044-C42E-8244-84F9-C9410B0FDDFB}" type="pres">
      <dgm:prSet presAssocID="{C3D4D5F8-14FA-43EE-BA88-BBA6C7867C5A}" presName="vertSpace2b" presStyleCnt="0"/>
      <dgm:spPr/>
    </dgm:pt>
    <dgm:pt modelId="{ABEA0C86-A3C0-B648-8F5A-5A1231D75B48}" type="pres">
      <dgm:prSet presAssocID="{BCB98A41-E3C3-40E0-9AAA-E87D27BE8413}" presName="thickLine" presStyleLbl="alignNode1" presStyleIdx="3" presStyleCnt="6"/>
      <dgm:spPr/>
    </dgm:pt>
    <dgm:pt modelId="{3D7B5F42-3DAE-B94D-BF0A-BA62C7946929}" type="pres">
      <dgm:prSet presAssocID="{BCB98A41-E3C3-40E0-9AAA-E87D27BE8413}" presName="horz1" presStyleCnt="0"/>
      <dgm:spPr/>
    </dgm:pt>
    <dgm:pt modelId="{537E7DD0-8E47-C84F-8E47-967444E5A527}" type="pres">
      <dgm:prSet presAssocID="{BCB98A41-E3C3-40E0-9AAA-E87D27BE8413}" presName="tx1" presStyleLbl="revTx" presStyleIdx="5" presStyleCnt="10"/>
      <dgm:spPr/>
    </dgm:pt>
    <dgm:pt modelId="{331356F1-E48C-424B-9B0C-3C8661C3F7E2}" type="pres">
      <dgm:prSet presAssocID="{BCB98A41-E3C3-40E0-9AAA-E87D27BE8413}" presName="vert1" presStyleCnt="0"/>
      <dgm:spPr/>
    </dgm:pt>
    <dgm:pt modelId="{2F3615DB-A408-FB42-985D-9F8A69470181}" type="pres">
      <dgm:prSet presAssocID="{D9C697A4-11AA-4C14-9358-7785CD6DAD40}" presName="vertSpace2a" presStyleCnt="0"/>
      <dgm:spPr/>
    </dgm:pt>
    <dgm:pt modelId="{D7AB9EC1-5E91-4645-939E-1D5F5B5DC8BA}" type="pres">
      <dgm:prSet presAssocID="{D9C697A4-11AA-4C14-9358-7785CD6DAD40}" presName="horz2" presStyleCnt="0"/>
      <dgm:spPr/>
    </dgm:pt>
    <dgm:pt modelId="{6B8C5321-9A44-814B-9E05-A033964BF40F}" type="pres">
      <dgm:prSet presAssocID="{D9C697A4-11AA-4C14-9358-7785CD6DAD40}" presName="horzSpace2" presStyleCnt="0"/>
      <dgm:spPr/>
    </dgm:pt>
    <dgm:pt modelId="{0BC4BC60-E9BF-0946-AE56-6A799E74F4F3}" type="pres">
      <dgm:prSet presAssocID="{D9C697A4-11AA-4C14-9358-7785CD6DAD40}" presName="tx2" presStyleLbl="revTx" presStyleIdx="6" presStyleCnt="10"/>
      <dgm:spPr/>
    </dgm:pt>
    <dgm:pt modelId="{D21A8CC7-D189-B346-B31A-746AEE5168D5}" type="pres">
      <dgm:prSet presAssocID="{D9C697A4-11AA-4C14-9358-7785CD6DAD40}" presName="vert2" presStyleCnt="0"/>
      <dgm:spPr/>
    </dgm:pt>
    <dgm:pt modelId="{1F35078A-AA30-8840-8A3D-895BCDDF252D}" type="pres">
      <dgm:prSet presAssocID="{D9C697A4-11AA-4C14-9358-7785CD6DAD40}" presName="thinLine2b" presStyleLbl="callout" presStyleIdx="2" presStyleCnt="4"/>
      <dgm:spPr/>
    </dgm:pt>
    <dgm:pt modelId="{EC5566DF-9AEE-F246-9069-69323DE65FA0}" type="pres">
      <dgm:prSet presAssocID="{D9C697A4-11AA-4C14-9358-7785CD6DAD40}" presName="vertSpace2b" presStyleCnt="0"/>
      <dgm:spPr/>
    </dgm:pt>
    <dgm:pt modelId="{4FCD3E24-2470-B845-896B-4AF09C043E03}" type="pres">
      <dgm:prSet presAssocID="{CD0EF283-8F6A-4B1F-800B-215D953B88DC}" presName="thickLine" presStyleLbl="alignNode1" presStyleIdx="4" presStyleCnt="6"/>
      <dgm:spPr/>
    </dgm:pt>
    <dgm:pt modelId="{1B02A1D5-D82C-8647-A4C3-FFE9F9BFA628}" type="pres">
      <dgm:prSet presAssocID="{CD0EF283-8F6A-4B1F-800B-215D953B88DC}" presName="horz1" presStyleCnt="0"/>
      <dgm:spPr/>
    </dgm:pt>
    <dgm:pt modelId="{423B7D04-B121-184C-BF6C-800DA6EF27D4}" type="pres">
      <dgm:prSet presAssocID="{CD0EF283-8F6A-4B1F-800B-215D953B88DC}" presName="tx1" presStyleLbl="revTx" presStyleIdx="7" presStyleCnt="10"/>
      <dgm:spPr/>
    </dgm:pt>
    <dgm:pt modelId="{4427A8A1-808D-0144-8829-6DF2B3E4C70E}" type="pres">
      <dgm:prSet presAssocID="{CD0EF283-8F6A-4B1F-800B-215D953B88DC}" presName="vert1" presStyleCnt="0"/>
      <dgm:spPr/>
    </dgm:pt>
    <dgm:pt modelId="{A512127F-2FE9-6945-B58F-5BE18EE1D98B}" type="pres">
      <dgm:prSet presAssocID="{C86D7930-548D-4C7E-B4F7-B57D068FF381}" presName="vertSpace2a" presStyleCnt="0"/>
      <dgm:spPr/>
    </dgm:pt>
    <dgm:pt modelId="{83039B6D-A950-1144-A6AF-0287DB2BC33E}" type="pres">
      <dgm:prSet presAssocID="{C86D7930-548D-4C7E-B4F7-B57D068FF381}" presName="horz2" presStyleCnt="0"/>
      <dgm:spPr/>
    </dgm:pt>
    <dgm:pt modelId="{3B648D7E-CAA7-1044-8141-C5515B5764A5}" type="pres">
      <dgm:prSet presAssocID="{C86D7930-548D-4C7E-B4F7-B57D068FF381}" presName="horzSpace2" presStyleCnt="0"/>
      <dgm:spPr/>
    </dgm:pt>
    <dgm:pt modelId="{05107F59-B7E9-5949-AC56-33826DF0B32D}" type="pres">
      <dgm:prSet presAssocID="{C86D7930-548D-4C7E-B4F7-B57D068FF381}" presName="tx2" presStyleLbl="revTx" presStyleIdx="8" presStyleCnt="10"/>
      <dgm:spPr/>
    </dgm:pt>
    <dgm:pt modelId="{C3B215D5-811E-0F45-BB8E-29423D9417E2}" type="pres">
      <dgm:prSet presAssocID="{C86D7930-548D-4C7E-B4F7-B57D068FF381}" presName="vert2" presStyleCnt="0"/>
      <dgm:spPr/>
    </dgm:pt>
    <dgm:pt modelId="{19741FA3-0B38-CE4B-A512-A9CE2101BAAE}" type="pres">
      <dgm:prSet presAssocID="{C86D7930-548D-4C7E-B4F7-B57D068FF381}" presName="thinLine2b" presStyleLbl="callout" presStyleIdx="3" presStyleCnt="4"/>
      <dgm:spPr/>
    </dgm:pt>
    <dgm:pt modelId="{B30B8C38-1E69-634F-8463-64E639035761}" type="pres">
      <dgm:prSet presAssocID="{C86D7930-548D-4C7E-B4F7-B57D068FF381}" presName="vertSpace2b" presStyleCnt="0"/>
      <dgm:spPr/>
    </dgm:pt>
    <dgm:pt modelId="{9C3EE36E-4B83-5542-B9F4-7877EA1B0B42}" type="pres">
      <dgm:prSet presAssocID="{AEDB36F2-CA2A-4BCE-AF2A-99A502804154}" presName="thickLine" presStyleLbl="alignNode1" presStyleIdx="5" presStyleCnt="6"/>
      <dgm:spPr/>
    </dgm:pt>
    <dgm:pt modelId="{43891D24-82FC-7443-9F76-61C0BBE96C3A}" type="pres">
      <dgm:prSet presAssocID="{AEDB36F2-CA2A-4BCE-AF2A-99A502804154}" presName="horz1" presStyleCnt="0"/>
      <dgm:spPr/>
    </dgm:pt>
    <dgm:pt modelId="{6CBA81D3-5A72-6F48-AC86-E0D56243B408}" type="pres">
      <dgm:prSet presAssocID="{AEDB36F2-CA2A-4BCE-AF2A-99A502804154}" presName="tx1" presStyleLbl="revTx" presStyleIdx="9" presStyleCnt="10"/>
      <dgm:spPr/>
    </dgm:pt>
    <dgm:pt modelId="{5B35BB68-0714-F247-B296-54E61A41B0A4}" type="pres">
      <dgm:prSet presAssocID="{AEDB36F2-CA2A-4BCE-AF2A-99A502804154}" presName="vert1" presStyleCnt="0"/>
      <dgm:spPr/>
    </dgm:pt>
  </dgm:ptLst>
  <dgm:cxnLst>
    <dgm:cxn modelId="{5FFD6319-CCA3-460B-80B6-B0CAE3C7ABEA}" srcId="{5B266813-3F6A-4E0F-B8C9-5677D8F7FDAF}" destId="{BCB98A41-E3C3-40E0-9AAA-E87D27BE8413}" srcOrd="3" destOrd="0" parTransId="{FB979E3E-ACAA-46C9-8985-298846D42EEE}" sibTransId="{95A4041A-B8CB-4249-915D-6BFE7E3008A6}"/>
    <dgm:cxn modelId="{1268CA25-873A-AD40-A9D5-D6CBB4522173}" type="presOf" srcId="{AEDB36F2-CA2A-4BCE-AF2A-99A502804154}" destId="{6CBA81D3-5A72-6F48-AC86-E0D56243B408}" srcOrd="0" destOrd="0" presId="urn:microsoft.com/office/officeart/2008/layout/LinedList"/>
    <dgm:cxn modelId="{57146028-E994-4A23-87DA-A02E049CAD29}" srcId="{BCB98A41-E3C3-40E0-9AAA-E87D27BE8413}" destId="{D9C697A4-11AA-4C14-9358-7785CD6DAD40}" srcOrd="0" destOrd="0" parTransId="{12A9AA8E-818B-4548-B2D0-B637AF394C9B}" sibTransId="{986AACE5-2976-4E48-A04D-43BE6F1A39E0}"/>
    <dgm:cxn modelId="{F7DA004A-6902-48C8-94B7-BD9FA81A97D5}" srcId="{5B266813-3F6A-4E0F-B8C9-5677D8F7FDAF}" destId="{2658946A-538A-4AE2-8653-505DADDADCE6}" srcOrd="2" destOrd="0" parTransId="{25C77EC0-4794-415D-953E-6FB944FC1C17}" sibTransId="{EFF696F7-15D3-45D7-8B1A-E9A593DD1516}"/>
    <dgm:cxn modelId="{ED9AF450-0A83-8442-B98C-08DAF0E654AC}" type="presOf" srcId="{D9C697A4-11AA-4C14-9358-7785CD6DAD40}" destId="{0BC4BC60-E9BF-0946-AE56-6A799E74F4F3}" srcOrd="0" destOrd="0" presId="urn:microsoft.com/office/officeart/2008/layout/LinedList"/>
    <dgm:cxn modelId="{21748366-18A4-4E93-8A05-1387BB38AD55}" srcId="{5B266813-3F6A-4E0F-B8C9-5677D8F7FDAF}" destId="{CD0EF283-8F6A-4B1F-800B-215D953B88DC}" srcOrd="4" destOrd="0" parTransId="{9F66318D-87E2-48C0-8799-F83B95B53EF1}" sibTransId="{DE42E1EE-B168-48F9-833E-2BE7C2C2B24D}"/>
    <dgm:cxn modelId="{2B3CF66E-A729-E847-9244-EC0539439170}" type="presOf" srcId="{4DBA7EBA-E6C1-4367-AE6F-6C3F61BFF9DF}" destId="{D94F846C-4ED7-2346-A6A8-C3373CBF8CEB}" srcOrd="0" destOrd="0" presId="urn:microsoft.com/office/officeart/2008/layout/LinedList"/>
    <dgm:cxn modelId="{14F3A584-A6E3-9949-A478-855B8A51C0C9}" type="presOf" srcId="{BCB98A41-E3C3-40E0-9AAA-E87D27BE8413}" destId="{537E7DD0-8E47-C84F-8E47-967444E5A527}" srcOrd="0" destOrd="0" presId="urn:microsoft.com/office/officeart/2008/layout/LinedList"/>
    <dgm:cxn modelId="{2F24A094-0C1D-CE41-8230-7B92F72C41AC}" type="presOf" srcId="{5B266813-3F6A-4E0F-B8C9-5677D8F7FDAF}" destId="{17404E48-A35B-194D-B052-552CFA55989C}" srcOrd="0" destOrd="0" presId="urn:microsoft.com/office/officeart/2008/layout/LinedList"/>
    <dgm:cxn modelId="{718CFB97-447A-4D5E-A2C3-48E5BBD4CAA1}" srcId="{CD0EF283-8F6A-4B1F-800B-215D953B88DC}" destId="{C86D7930-548D-4C7E-B4F7-B57D068FF381}" srcOrd="0" destOrd="0" parTransId="{82CD293B-5BA8-41A2-8479-467E1DBACADF}" sibTransId="{B5E8644F-B001-4F99-A0B5-91450B6F98CD}"/>
    <dgm:cxn modelId="{6F829D9D-0D92-A94E-B60B-A214DB5FD1BE}" type="presOf" srcId="{760CEAC1-B3A4-41A0-A116-FAF097D835C5}" destId="{4D2A5C24-4A8E-2747-8FC2-EFD7C1DD2E9D}" srcOrd="0" destOrd="0" presId="urn:microsoft.com/office/officeart/2008/layout/LinedList"/>
    <dgm:cxn modelId="{297190AD-5F8A-4124-A4FD-D3CBF90CA58A}" srcId="{4DBA7EBA-E6C1-4367-AE6F-6C3F61BFF9DF}" destId="{86244A0F-C73F-4CB6-A13F-B8D13DFEC74E}" srcOrd="0" destOrd="0" parTransId="{A22BB925-7A22-4971-9CC6-3057C1D9133D}" sibTransId="{25BC539D-7932-4BA3-9EAA-8054C27002DF}"/>
    <dgm:cxn modelId="{69D06AB3-199D-744F-880C-FEC13E24F2E8}" type="presOf" srcId="{CD0EF283-8F6A-4B1F-800B-215D953B88DC}" destId="{423B7D04-B121-184C-BF6C-800DA6EF27D4}" srcOrd="0" destOrd="0" presId="urn:microsoft.com/office/officeart/2008/layout/LinedList"/>
    <dgm:cxn modelId="{FCC0CDC1-B319-D747-984E-443EA7C0E4E6}" type="presOf" srcId="{C86D7930-548D-4C7E-B4F7-B57D068FF381}" destId="{05107F59-B7E9-5949-AC56-33826DF0B32D}" srcOrd="0" destOrd="0" presId="urn:microsoft.com/office/officeart/2008/layout/LinedList"/>
    <dgm:cxn modelId="{374C13CB-9E99-492B-AEC1-5BD20657F89D}" srcId="{5B266813-3F6A-4E0F-B8C9-5677D8F7FDAF}" destId="{AEDB36F2-CA2A-4BCE-AF2A-99A502804154}" srcOrd="5" destOrd="0" parTransId="{B217883E-678B-4900-AAAF-433CDC8057A0}" sibTransId="{ECDEB785-5FAC-4313-89C6-03A7CD0C0A60}"/>
    <dgm:cxn modelId="{3F02AAD6-9F32-4400-BF81-36EF91B17C40}" srcId="{2658946A-538A-4AE2-8653-505DADDADCE6}" destId="{C3D4D5F8-14FA-43EE-BA88-BBA6C7867C5A}" srcOrd="0" destOrd="0" parTransId="{E7D5AAA8-9734-4372-89BA-960F01E5E2A3}" sibTransId="{78BE3F22-D37C-440C-B09A-026A355D9DE9}"/>
    <dgm:cxn modelId="{3F8052E3-8B4C-4971-8CCB-2ED21E4ACA24}" srcId="{5B266813-3F6A-4E0F-B8C9-5677D8F7FDAF}" destId="{4DBA7EBA-E6C1-4367-AE6F-6C3F61BFF9DF}" srcOrd="1" destOrd="0" parTransId="{AF5D1670-1DA7-43F8-B016-1A58B5AB1583}" sibTransId="{EB4943E3-DCD1-4608-8E01-72E404EDAB0D}"/>
    <dgm:cxn modelId="{264575F0-A1B8-9541-ADB4-70004BC725EA}" type="presOf" srcId="{C3D4D5F8-14FA-43EE-BA88-BBA6C7867C5A}" destId="{68FD3389-7636-8949-90A1-1C9203444D57}" srcOrd="0" destOrd="0" presId="urn:microsoft.com/office/officeart/2008/layout/LinedList"/>
    <dgm:cxn modelId="{341AA6F3-7EB3-4E4B-A070-70023529B2D5}" type="presOf" srcId="{86244A0F-C73F-4CB6-A13F-B8D13DFEC74E}" destId="{9E7AEDE6-6317-284D-8F5F-94D0E64270AA}" srcOrd="0" destOrd="0" presId="urn:microsoft.com/office/officeart/2008/layout/LinedList"/>
    <dgm:cxn modelId="{1EF851F4-BA4E-4939-A4BB-58089D8D3EAB}" srcId="{5B266813-3F6A-4E0F-B8C9-5677D8F7FDAF}" destId="{760CEAC1-B3A4-41A0-A116-FAF097D835C5}" srcOrd="0" destOrd="0" parTransId="{ECE6E6BD-C683-4CF2-8449-59306ED5FF0B}" sibTransId="{DD68D58A-6B52-42FD-BCA2-E3C6F27A33A9}"/>
    <dgm:cxn modelId="{CD93E3FE-08FD-EC40-956F-A8031E39A467}" type="presOf" srcId="{2658946A-538A-4AE2-8653-505DADDADCE6}" destId="{3917FE6D-1679-304A-9993-0985C16E8434}" srcOrd="0" destOrd="0" presId="urn:microsoft.com/office/officeart/2008/layout/LinedList"/>
    <dgm:cxn modelId="{7A3A16DA-FD01-B84B-8552-ABAA1533E55A}" type="presParOf" srcId="{17404E48-A35B-194D-B052-552CFA55989C}" destId="{B560E064-5445-724B-A839-0367E6147437}" srcOrd="0" destOrd="0" presId="urn:microsoft.com/office/officeart/2008/layout/LinedList"/>
    <dgm:cxn modelId="{571FED1E-3AC4-8C45-8B99-E7E28F9DA83B}" type="presParOf" srcId="{17404E48-A35B-194D-B052-552CFA55989C}" destId="{4EDD9C27-4691-3347-9D33-CAF724C1DDD4}" srcOrd="1" destOrd="0" presId="urn:microsoft.com/office/officeart/2008/layout/LinedList"/>
    <dgm:cxn modelId="{F4DB2CA4-AB10-FF4B-BEB0-D6D584611D8A}" type="presParOf" srcId="{4EDD9C27-4691-3347-9D33-CAF724C1DDD4}" destId="{4D2A5C24-4A8E-2747-8FC2-EFD7C1DD2E9D}" srcOrd="0" destOrd="0" presId="urn:microsoft.com/office/officeart/2008/layout/LinedList"/>
    <dgm:cxn modelId="{5052A7C5-9C9B-214B-91AC-67AA6A36033C}" type="presParOf" srcId="{4EDD9C27-4691-3347-9D33-CAF724C1DDD4}" destId="{4E7FF1A7-F07D-3E46-A74C-CE1E06D3E336}" srcOrd="1" destOrd="0" presId="urn:microsoft.com/office/officeart/2008/layout/LinedList"/>
    <dgm:cxn modelId="{4F60B8A9-3414-1343-B17D-A9E79F853D85}" type="presParOf" srcId="{17404E48-A35B-194D-B052-552CFA55989C}" destId="{714060F0-7021-6E4F-82C7-96DE608C7901}" srcOrd="2" destOrd="0" presId="urn:microsoft.com/office/officeart/2008/layout/LinedList"/>
    <dgm:cxn modelId="{3459FBBF-57CF-3747-879C-C35829F1F6DE}" type="presParOf" srcId="{17404E48-A35B-194D-B052-552CFA55989C}" destId="{69D9CAEE-DD7E-EA4D-A798-A4FACFD41EBF}" srcOrd="3" destOrd="0" presId="urn:microsoft.com/office/officeart/2008/layout/LinedList"/>
    <dgm:cxn modelId="{0C6DB716-6BFF-134B-B6A7-6879D184DA92}" type="presParOf" srcId="{69D9CAEE-DD7E-EA4D-A798-A4FACFD41EBF}" destId="{D94F846C-4ED7-2346-A6A8-C3373CBF8CEB}" srcOrd="0" destOrd="0" presId="urn:microsoft.com/office/officeart/2008/layout/LinedList"/>
    <dgm:cxn modelId="{A4C42070-E550-6444-91F5-91D05C6730AC}" type="presParOf" srcId="{69D9CAEE-DD7E-EA4D-A798-A4FACFD41EBF}" destId="{C9AAD64F-AEA0-A945-8F33-F7779183867F}" srcOrd="1" destOrd="0" presId="urn:microsoft.com/office/officeart/2008/layout/LinedList"/>
    <dgm:cxn modelId="{1F1724B6-0529-6E4E-AB01-004CC6D60BF7}" type="presParOf" srcId="{C9AAD64F-AEA0-A945-8F33-F7779183867F}" destId="{84439D9B-2A79-AD44-9DEC-8DF217B2C2D8}" srcOrd="0" destOrd="0" presId="urn:microsoft.com/office/officeart/2008/layout/LinedList"/>
    <dgm:cxn modelId="{336526F4-0F48-7B46-8D3B-5DBE32DEA97F}" type="presParOf" srcId="{C9AAD64F-AEA0-A945-8F33-F7779183867F}" destId="{573E16A1-F46B-3541-AF60-83C73233E175}" srcOrd="1" destOrd="0" presId="urn:microsoft.com/office/officeart/2008/layout/LinedList"/>
    <dgm:cxn modelId="{97131603-0BE6-9644-AAD3-829455CA9559}" type="presParOf" srcId="{573E16A1-F46B-3541-AF60-83C73233E175}" destId="{61243494-2771-9D46-918D-5A24FD482325}" srcOrd="0" destOrd="0" presId="urn:microsoft.com/office/officeart/2008/layout/LinedList"/>
    <dgm:cxn modelId="{1CC338AA-3F5E-254B-B75E-6A24DFAEB293}" type="presParOf" srcId="{573E16A1-F46B-3541-AF60-83C73233E175}" destId="{9E7AEDE6-6317-284D-8F5F-94D0E64270AA}" srcOrd="1" destOrd="0" presId="urn:microsoft.com/office/officeart/2008/layout/LinedList"/>
    <dgm:cxn modelId="{4ACC2A0C-8C8E-714C-B137-DA610EFEA130}" type="presParOf" srcId="{573E16A1-F46B-3541-AF60-83C73233E175}" destId="{4C4C9407-088D-3546-A0D9-94093D59BCFB}" srcOrd="2" destOrd="0" presId="urn:microsoft.com/office/officeart/2008/layout/LinedList"/>
    <dgm:cxn modelId="{F1473030-308F-BE45-8F80-02136C190079}" type="presParOf" srcId="{C9AAD64F-AEA0-A945-8F33-F7779183867F}" destId="{3A5C9480-144B-D248-B766-F5DA11D581F1}" srcOrd="2" destOrd="0" presId="urn:microsoft.com/office/officeart/2008/layout/LinedList"/>
    <dgm:cxn modelId="{A8CBC0D6-E068-004E-BCEE-3FFF34EC5C06}" type="presParOf" srcId="{C9AAD64F-AEA0-A945-8F33-F7779183867F}" destId="{5D03E896-3BEC-B046-99EC-6B5A008AD8A7}" srcOrd="3" destOrd="0" presId="urn:microsoft.com/office/officeart/2008/layout/LinedList"/>
    <dgm:cxn modelId="{C8ED08D5-D5F2-6C4D-BBB1-F59AF6CBFF89}" type="presParOf" srcId="{17404E48-A35B-194D-B052-552CFA55989C}" destId="{67877AF7-A114-5A4F-9E62-A113707EE541}" srcOrd="4" destOrd="0" presId="urn:microsoft.com/office/officeart/2008/layout/LinedList"/>
    <dgm:cxn modelId="{F8F06980-96AD-0D4C-A5D6-A1F13AC4EE11}" type="presParOf" srcId="{17404E48-A35B-194D-B052-552CFA55989C}" destId="{EE1610A2-FAA3-EB42-983B-CD51256FB2DB}" srcOrd="5" destOrd="0" presId="urn:microsoft.com/office/officeart/2008/layout/LinedList"/>
    <dgm:cxn modelId="{AFE7FA60-FAC7-D94B-83D4-5B84D2E16FBE}" type="presParOf" srcId="{EE1610A2-FAA3-EB42-983B-CD51256FB2DB}" destId="{3917FE6D-1679-304A-9993-0985C16E8434}" srcOrd="0" destOrd="0" presId="urn:microsoft.com/office/officeart/2008/layout/LinedList"/>
    <dgm:cxn modelId="{077E51CB-2770-804F-A414-5CBA2C2A1666}" type="presParOf" srcId="{EE1610A2-FAA3-EB42-983B-CD51256FB2DB}" destId="{DD5C7D1D-2BFE-2547-87B3-047E24060191}" srcOrd="1" destOrd="0" presId="urn:microsoft.com/office/officeart/2008/layout/LinedList"/>
    <dgm:cxn modelId="{BB7234BC-94DA-F849-8FE7-7C54F1B5BE8B}" type="presParOf" srcId="{DD5C7D1D-2BFE-2547-87B3-047E24060191}" destId="{8970B06C-E824-B945-A7E9-B2D5F9080611}" srcOrd="0" destOrd="0" presId="urn:microsoft.com/office/officeart/2008/layout/LinedList"/>
    <dgm:cxn modelId="{74D918EE-2D1A-644C-8FD2-BB311CCD15FE}" type="presParOf" srcId="{DD5C7D1D-2BFE-2547-87B3-047E24060191}" destId="{FC74BAC1-D280-234F-B810-A6E8030E1A20}" srcOrd="1" destOrd="0" presId="urn:microsoft.com/office/officeart/2008/layout/LinedList"/>
    <dgm:cxn modelId="{305151D0-2D3C-3F45-9AB8-AF81509FC4E8}" type="presParOf" srcId="{FC74BAC1-D280-234F-B810-A6E8030E1A20}" destId="{A32008DC-771A-3843-AFDC-EEB6D0CEA5EE}" srcOrd="0" destOrd="0" presId="urn:microsoft.com/office/officeart/2008/layout/LinedList"/>
    <dgm:cxn modelId="{11ADCF14-6717-8C4F-BB62-A3FEF72BE560}" type="presParOf" srcId="{FC74BAC1-D280-234F-B810-A6E8030E1A20}" destId="{68FD3389-7636-8949-90A1-1C9203444D57}" srcOrd="1" destOrd="0" presId="urn:microsoft.com/office/officeart/2008/layout/LinedList"/>
    <dgm:cxn modelId="{CA37E12F-FD0F-C544-BCD0-2188A651F10B}" type="presParOf" srcId="{FC74BAC1-D280-234F-B810-A6E8030E1A20}" destId="{DB34F851-66D4-D149-AB75-F64635CAAEBB}" srcOrd="2" destOrd="0" presId="urn:microsoft.com/office/officeart/2008/layout/LinedList"/>
    <dgm:cxn modelId="{7FB48833-EFD5-5241-B334-FF22B8F7243C}" type="presParOf" srcId="{DD5C7D1D-2BFE-2547-87B3-047E24060191}" destId="{68258FF1-F166-0646-8541-3C75BD94EB39}" srcOrd="2" destOrd="0" presId="urn:microsoft.com/office/officeart/2008/layout/LinedList"/>
    <dgm:cxn modelId="{7387D452-D8D9-9A48-A8C8-A2FE00519A0B}" type="presParOf" srcId="{DD5C7D1D-2BFE-2547-87B3-047E24060191}" destId="{C9B86044-C42E-8244-84F9-C9410B0FDDFB}" srcOrd="3" destOrd="0" presId="urn:microsoft.com/office/officeart/2008/layout/LinedList"/>
    <dgm:cxn modelId="{53AC3570-F3E4-6640-B26F-CB4CFA9D6D2A}" type="presParOf" srcId="{17404E48-A35B-194D-B052-552CFA55989C}" destId="{ABEA0C86-A3C0-B648-8F5A-5A1231D75B48}" srcOrd="6" destOrd="0" presId="urn:microsoft.com/office/officeart/2008/layout/LinedList"/>
    <dgm:cxn modelId="{6016AA98-077E-A940-B214-CBE46ADE8B40}" type="presParOf" srcId="{17404E48-A35B-194D-B052-552CFA55989C}" destId="{3D7B5F42-3DAE-B94D-BF0A-BA62C7946929}" srcOrd="7" destOrd="0" presId="urn:microsoft.com/office/officeart/2008/layout/LinedList"/>
    <dgm:cxn modelId="{9CE71569-6CDA-CE42-9792-B2DFE7CB3BBD}" type="presParOf" srcId="{3D7B5F42-3DAE-B94D-BF0A-BA62C7946929}" destId="{537E7DD0-8E47-C84F-8E47-967444E5A527}" srcOrd="0" destOrd="0" presId="urn:microsoft.com/office/officeart/2008/layout/LinedList"/>
    <dgm:cxn modelId="{17E79471-8406-A047-BDE7-921E077D9AF5}" type="presParOf" srcId="{3D7B5F42-3DAE-B94D-BF0A-BA62C7946929}" destId="{331356F1-E48C-424B-9B0C-3C8661C3F7E2}" srcOrd="1" destOrd="0" presId="urn:microsoft.com/office/officeart/2008/layout/LinedList"/>
    <dgm:cxn modelId="{9DF251B0-4F0A-6E44-ABE3-4F8F3D05002F}" type="presParOf" srcId="{331356F1-E48C-424B-9B0C-3C8661C3F7E2}" destId="{2F3615DB-A408-FB42-985D-9F8A69470181}" srcOrd="0" destOrd="0" presId="urn:microsoft.com/office/officeart/2008/layout/LinedList"/>
    <dgm:cxn modelId="{CAF1AD21-7BBC-7744-BE7A-9B22AEEF2AB3}" type="presParOf" srcId="{331356F1-E48C-424B-9B0C-3C8661C3F7E2}" destId="{D7AB9EC1-5E91-4645-939E-1D5F5B5DC8BA}" srcOrd="1" destOrd="0" presId="urn:microsoft.com/office/officeart/2008/layout/LinedList"/>
    <dgm:cxn modelId="{FE376A20-EFF3-3A4A-B95B-D9723A51B4B8}" type="presParOf" srcId="{D7AB9EC1-5E91-4645-939E-1D5F5B5DC8BA}" destId="{6B8C5321-9A44-814B-9E05-A033964BF40F}" srcOrd="0" destOrd="0" presId="urn:microsoft.com/office/officeart/2008/layout/LinedList"/>
    <dgm:cxn modelId="{F7193B74-1143-2446-A0DE-399FE58E161A}" type="presParOf" srcId="{D7AB9EC1-5E91-4645-939E-1D5F5B5DC8BA}" destId="{0BC4BC60-E9BF-0946-AE56-6A799E74F4F3}" srcOrd="1" destOrd="0" presId="urn:microsoft.com/office/officeart/2008/layout/LinedList"/>
    <dgm:cxn modelId="{E7E25580-793E-9749-BDAB-9ACB7F5F4C8D}" type="presParOf" srcId="{D7AB9EC1-5E91-4645-939E-1D5F5B5DC8BA}" destId="{D21A8CC7-D189-B346-B31A-746AEE5168D5}" srcOrd="2" destOrd="0" presId="urn:microsoft.com/office/officeart/2008/layout/LinedList"/>
    <dgm:cxn modelId="{6201BF0F-651C-5B42-A586-9CA0C6368F7D}" type="presParOf" srcId="{331356F1-E48C-424B-9B0C-3C8661C3F7E2}" destId="{1F35078A-AA30-8840-8A3D-895BCDDF252D}" srcOrd="2" destOrd="0" presId="urn:microsoft.com/office/officeart/2008/layout/LinedList"/>
    <dgm:cxn modelId="{7E37678E-F044-7142-8260-CC954C068367}" type="presParOf" srcId="{331356F1-E48C-424B-9B0C-3C8661C3F7E2}" destId="{EC5566DF-9AEE-F246-9069-69323DE65FA0}" srcOrd="3" destOrd="0" presId="urn:microsoft.com/office/officeart/2008/layout/LinedList"/>
    <dgm:cxn modelId="{B8A6E4F0-4479-4544-BB80-67DFEB9FF7DD}" type="presParOf" srcId="{17404E48-A35B-194D-B052-552CFA55989C}" destId="{4FCD3E24-2470-B845-896B-4AF09C043E03}" srcOrd="8" destOrd="0" presId="urn:microsoft.com/office/officeart/2008/layout/LinedList"/>
    <dgm:cxn modelId="{33F39895-2CBE-274F-B132-67C85D696A6D}" type="presParOf" srcId="{17404E48-A35B-194D-B052-552CFA55989C}" destId="{1B02A1D5-D82C-8647-A4C3-FFE9F9BFA628}" srcOrd="9" destOrd="0" presId="urn:microsoft.com/office/officeart/2008/layout/LinedList"/>
    <dgm:cxn modelId="{22A04834-9311-A048-94C2-4677829E72E6}" type="presParOf" srcId="{1B02A1D5-D82C-8647-A4C3-FFE9F9BFA628}" destId="{423B7D04-B121-184C-BF6C-800DA6EF27D4}" srcOrd="0" destOrd="0" presId="urn:microsoft.com/office/officeart/2008/layout/LinedList"/>
    <dgm:cxn modelId="{1543CC60-EB01-0841-97B5-4A064D821C73}" type="presParOf" srcId="{1B02A1D5-D82C-8647-A4C3-FFE9F9BFA628}" destId="{4427A8A1-808D-0144-8829-6DF2B3E4C70E}" srcOrd="1" destOrd="0" presId="urn:microsoft.com/office/officeart/2008/layout/LinedList"/>
    <dgm:cxn modelId="{32300AD4-E875-984C-838B-B98F2740AFAF}" type="presParOf" srcId="{4427A8A1-808D-0144-8829-6DF2B3E4C70E}" destId="{A512127F-2FE9-6945-B58F-5BE18EE1D98B}" srcOrd="0" destOrd="0" presId="urn:microsoft.com/office/officeart/2008/layout/LinedList"/>
    <dgm:cxn modelId="{6083F1A2-9F6C-8048-A6D7-683EDACDA0D1}" type="presParOf" srcId="{4427A8A1-808D-0144-8829-6DF2B3E4C70E}" destId="{83039B6D-A950-1144-A6AF-0287DB2BC33E}" srcOrd="1" destOrd="0" presId="urn:microsoft.com/office/officeart/2008/layout/LinedList"/>
    <dgm:cxn modelId="{94C9531B-8A82-3F41-A5E8-0137E8EEF329}" type="presParOf" srcId="{83039B6D-A950-1144-A6AF-0287DB2BC33E}" destId="{3B648D7E-CAA7-1044-8141-C5515B5764A5}" srcOrd="0" destOrd="0" presId="urn:microsoft.com/office/officeart/2008/layout/LinedList"/>
    <dgm:cxn modelId="{BF7F20C8-F569-1E45-97DA-17B3C218116E}" type="presParOf" srcId="{83039B6D-A950-1144-A6AF-0287DB2BC33E}" destId="{05107F59-B7E9-5949-AC56-33826DF0B32D}" srcOrd="1" destOrd="0" presId="urn:microsoft.com/office/officeart/2008/layout/LinedList"/>
    <dgm:cxn modelId="{43BFAF2B-6052-574B-AD4E-5498DB771FD5}" type="presParOf" srcId="{83039B6D-A950-1144-A6AF-0287DB2BC33E}" destId="{C3B215D5-811E-0F45-BB8E-29423D9417E2}" srcOrd="2" destOrd="0" presId="urn:microsoft.com/office/officeart/2008/layout/LinedList"/>
    <dgm:cxn modelId="{A02D51DA-55B1-3B43-A1D9-2349C9E9F23F}" type="presParOf" srcId="{4427A8A1-808D-0144-8829-6DF2B3E4C70E}" destId="{19741FA3-0B38-CE4B-A512-A9CE2101BAAE}" srcOrd="2" destOrd="0" presId="urn:microsoft.com/office/officeart/2008/layout/LinedList"/>
    <dgm:cxn modelId="{B6AE4CBA-5AA1-4C43-B08F-CB5074317B61}" type="presParOf" srcId="{4427A8A1-808D-0144-8829-6DF2B3E4C70E}" destId="{B30B8C38-1E69-634F-8463-64E639035761}" srcOrd="3" destOrd="0" presId="urn:microsoft.com/office/officeart/2008/layout/LinedList"/>
    <dgm:cxn modelId="{4079005E-6CD4-2F4B-849A-56AEDAC2B58B}" type="presParOf" srcId="{17404E48-A35B-194D-B052-552CFA55989C}" destId="{9C3EE36E-4B83-5542-B9F4-7877EA1B0B42}" srcOrd="10" destOrd="0" presId="urn:microsoft.com/office/officeart/2008/layout/LinedList"/>
    <dgm:cxn modelId="{3A4415F9-673E-E444-BF23-14EC4DA5BB8C}" type="presParOf" srcId="{17404E48-A35B-194D-B052-552CFA55989C}" destId="{43891D24-82FC-7443-9F76-61C0BBE96C3A}" srcOrd="11" destOrd="0" presId="urn:microsoft.com/office/officeart/2008/layout/LinedList"/>
    <dgm:cxn modelId="{C371F17B-0B37-264F-936A-89CFA001C77F}" type="presParOf" srcId="{43891D24-82FC-7443-9F76-61C0BBE96C3A}" destId="{6CBA81D3-5A72-6F48-AC86-E0D56243B408}" srcOrd="0" destOrd="0" presId="urn:microsoft.com/office/officeart/2008/layout/LinedList"/>
    <dgm:cxn modelId="{1D9B533E-8441-4B46-854E-E6682A290F5C}" type="presParOf" srcId="{43891D24-82FC-7443-9F76-61C0BBE96C3A}" destId="{5B35BB68-0714-F247-B296-54E61A41B0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28903-35FD-44A7-8B47-E28B0833978B}">
      <dsp:nvSpPr>
        <dsp:cNvPr id="0" name=""/>
        <dsp:cNvSpPr/>
      </dsp:nvSpPr>
      <dsp:spPr>
        <a:xfrm rot="5400000">
          <a:off x="-171124" y="171644"/>
          <a:ext cx="1140827" cy="798579"/>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Proxima Nova Rg" panose="02000506030000020004" pitchFamily="2" charset="0"/>
            </a:rPr>
            <a:t> 1</a:t>
          </a:r>
          <a:endParaRPr lang="en-AU" sz="2200" kern="1200" dirty="0">
            <a:latin typeface="Proxima Nova Rg" panose="02000506030000020004" pitchFamily="2" charset="0"/>
          </a:endParaRPr>
        </a:p>
      </dsp:txBody>
      <dsp:txXfrm rot="-5400000">
        <a:off x="1" y="399810"/>
        <a:ext cx="798579" cy="342248"/>
      </dsp:txXfrm>
    </dsp:sp>
    <dsp:sp modelId="{0F5E147D-A4CB-47B1-BA00-A4A70B33296A}">
      <dsp:nvSpPr>
        <dsp:cNvPr id="0" name=""/>
        <dsp:cNvSpPr/>
      </dsp:nvSpPr>
      <dsp:spPr>
        <a:xfrm rot="5400000">
          <a:off x="3441301" y="-2642202"/>
          <a:ext cx="741537" cy="60269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None/>
          </a:pPr>
          <a:r>
            <a:rPr lang="en-US" sz="2200" kern="1200" dirty="0">
              <a:latin typeface="Proxima Nova Rg" panose="02000506030000020004" pitchFamily="2" charset="0"/>
            </a:rPr>
            <a:t>First contact within the first 2 business hours by phone call</a:t>
          </a:r>
          <a:endParaRPr lang="en-AU" sz="2200" kern="1200" dirty="0">
            <a:latin typeface="Proxima Nova Rg" panose="02000506030000020004" pitchFamily="2" charset="0"/>
          </a:endParaRPr>
        </a:p>
      </dsp:txBody>
      <dsp:txXfrm rot="-5400000">
        <a:off x="798579" y="36719"/>
        <a:ext cx="5990783" cy="669139"/>
      </dsp:txXfrm>
    </dsp:sp>
    <dsp:sp modelId="{4AD49C7B-AEBB-46BE-B32E-8CB7B3BBDA09}">
      <dsp:nvSpPr>
        <dsp:cNvPr id="0" name=""/>
        <dsp:cNvSpPr/>
      </dsp:nvSpPr>
      <dsp:spPr>
        <a:xfrm rot="5400000">
          <a:off x="-171124" y="1110022"/>
          <a:ext cx="1140827" cy="798579"/>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Proxima Nova Rg" panose="02000506030000020004" pitchFamily="2" charset="0"/>
            </a:rPr>
            <a:t>2</a:t>
          </a:r>
          <a:endParaRPr lang="en-AU" sz="2200" kern="1200" dirty="0">
            <a:latin typeface="Proxima Nova Rg" panose="02000506030000020004" pitchFamily="2" charset="0"/>
          </a:endParaRPr>
        </a:p>
      </dsp:txBody>
      <dsp:txXfrm rot="-5400000">
        <a:off x="1" y="1338188"/>
        <a:ext cx="798579" cy="342248"/>
      </dsp:txXfrm>
    </dsp:sp>
    <dsp:sp modelId="{85886563-210D-4B04-9386-648492A7B996}">
      <dsp:nvSpPr>
        <dsp:cNvPr id="0" name=""/>
        <dsp:cNvSpPr/>
      </dsp:nvSpPr>
      <dsp:spPr>
        <a:xfrm rot="5400000">
          <a:off x="3441301" y="-1703824"/>
          <a:ext cx="741537" cy="60269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Tx/>
            <a:buNone/>
          </a:pPr>
          <a:r>
            <a:rPr lang="en-US" sz="2200" kern="1200" dirty="0">
              <a:latin typeface="Proxima Nova Rg" panose="02000506030000020004" pitchFamily="2" charset="0"/>
            </a:rPr>
            <a:t>Second attempt after 24 hours - an email or SMS will be sent</a:t>
          </a:r>
          <a:endParaRPr lang="en-AU" sz="2200" kern="1200" dirty="0">
            <a:latin typeface="Proxima Nova Rg" panose="02000506030000020004" pitchFamily="2" charset="0"/>
          </a:endParaRPr>
        </a:p>
      </dsp:txBody>
      <dsp:txXfrm rot="-5400000">
        <a:off x="798579" y="975097"/>
        <a:ext cx="5990783" cy="669139"/>
      </dsp:txXfrm>
    </dsp:sp>
    <dsp:sp modelId="{847CA61E-C742-4C9E-83E2-B9F12C6AB0A6}">
      <dsp:nvSpPr>
        <dsp:cNvPr id="0" name=""/>
        <dsp:cNvSpPr/>
      </dsp:nvSpPr>
      <dsp:spPr>
        <a:xfrm rot="5400000">
          <a:off x="-171124" y="2048400"/>
          <a:ext cx="1140827" cy="798579"/>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Proxima Nova Rg" panose="02000506030000020004" pitchFamily="2" charset="0"/>
            </a:rPr>
            <a:t>3</a:t>
          </a:r>
          <a:endParaRPr lang="en-AU" sz="2200" kern="1200" dirty="0">
            <a:latin typeface="Proxima Nova Rg" panose="02000506030000020004" pitchFamily="2" charset="0"/>
          </a:endParaRPr>
        </a:p>
      </dsp:txBody>
      <dsp:txXfrm rot="-5400000">
        <a:off x="1" y="2276566"/>
        <a:ext cx="798579" cy="342248"/>
      </dsp:txXfrm>
    </dsp:sp>
    <dsp:sp modelId="{575E99B8-AD91-40A6-93EF-8F454BE1643D}">
      <dsp:nvSpPr>
        <dsp:cNvPr id="0" name=""/>
        <dsp:cNvSpPr/>
      </dsp:nvSpPr>
      <dsp:spPr>
        <a:xfrm rot="5400000">
          <a:off x="3441301" y="-765445"/>
          <a:ext cx="741537" cy="60269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None/>
          </a:pPr>
          <a:r>
            <a:rPr lang="en-US" sz="2200" kern="1200" dirty="0">
              <a:latin typeface="Proxima Nova Rg" panose="02000506030000020004" pitchFamily="2" charset="0"/>
            </a:rPr>
            <a:t>Final attempt after 72 hours by phone call </a:t>
          </a:r>
          <a:endParaRPr lang="en-AU" sz="2200" kern="1200" dirty="0">
            <a:latin typeface="Proxima Nova Rg" panose="02000506030000020004" pitchFamily="2" charset="0"/>
          </a:endParaRPr>
        </a:p>
      </dsp:txBody>
      <dsp:txXfrm rot="-5400000">
        <a:off x="798579" y="1913476"/>
        <a:ext cx="5990783" cy="66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CABA8-2963-44EC-8C6F-9D90F5AC0F4B}">
      <dsp:nvSpPr>
        <dsp:cNvPr id="0" name=""/>
        <dsp:cNvSpPr/>
      </dsp:nvSpPr>
      <dsp:spPr>
        <a:xfrm>
          <a:off x="2728417" y="495"/>
          <a:ext cx="4092625" cy="19329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Proxima Nova Rg" panose="02000506030000020004" pitchFamily="2" charset="0"/>
            </a:rPr>
            <a:t>The broker will be required to pick it up and continue managing that customer enquiry, including keeping notes updated and moving it to the right stage/status.</a:t>
          </a:r>
          <a:endParaRPr lang="en-AU" sz="1700" kern="1200" dirty="0">
            <a:latin typeface="Proxima Nova Rg" panose="02000506030000020004" pitchFamily="2" charset="0"/>
          </a:endParaRPr>
        </a:p>
      </dsp:txBody>
      <dsp:txXfrm>
        <a:off x="2728417" y="242110"/>
        <a:ext cx="3367781" cy="1449687"/>
      </dsp:txXfrm>
    </dsp:sp>
    <dsp:sp modelId="{1184D8A3-57DC-43C9-BF75-5D927F52C23F}">
      <dsp:nvSpPr>
        <dsp:cNvPr id="0" name=""/>
        <dsp:cNvSpPr/>
      </dsp:nvSpPr>
      <dsp:spPr>
        <a:xfrm>
          <a:off x="0" y="495"/>
          <a:ext cx="2728417" cy="193291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Proxima Nova Rg" panose="02000506030000020004" pitchFamily="2" charset="0"/>
            </a:rPr>
            <a:t>Once the lead is "verified" as genuine and ready to be assigned to the broker, it will drop into the "Leads" workflow, "New Lead" stage and it will be labelled "HO Verified Lead". </a:t>
          </a:r>
          <a:endParaRPr lang="en-AU" sz="1300" kern="1200" dirty="0">
            <a:latin typeface="Proxima Nova Rg" panose="02000506030000020004" pitchFamily="2" charset="0"/>
          </a:endParaRPr>
        </a:p>
      </dsp:txBody>
      <dsp:txXfrm>
        <a:off x="94357" y="94852"/>
        <a:ext cx="2539703" cy="1744203"/>
      </dsp:txXfrm>
    </dsp:sp>
    <dsp:sp modelId="{D15160F3-0931-47BC-83C1-2EE9BE8F5025}">
      <dsp:nvSpPr>
        <dsp:cNvPr id="0" name=""/>
        <dsp:cNvSpPr/>
      </dsp:nvSpPr>
      <dsp:spPr>
        <a:xfrm>
          <a:off x="2728417" y="2126704"/>
          <a:ext cx="4092625" cy="19329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Proxima Nova Rg" panose="02000506030000020004" pitchFamily="2" charset="0"/>
            </a:rPr>
            <a:t>The broker will now be required to take over management of the lead and decide whether they need to mark it “Lost” so that it drops off the workflow</a:t>
          </a:r>
          <a:endParaRPr lang="en-AU" sz="1700" kern="1200" dirty="0">
            <a:latin typeface="Proxima Nova Rg" panose="02000506030000020004" pitchFamily="2" charset="0"/>
          </a:endParaRPr>
        </a:p>
      </dsp:txBody>
      <dsp:txXfrm>
        <a:off x="2728417" y="2368319"/>
        <a:ext cx="3367781" cy="1449687"/>
      </dsp:txXfrm>
    </dsp:sp>
    <dsp:sp modelId="{04E2107A-2BCD-455B-AF7C-A87FE5E70434}">
      <dsp:nvSpPr>
        <dsp:cNvPr id="0" name=""/>
        <dsp:cNvSpPr/>
      </dsp:nvSpPr>
      <dsp:spPr>
        <a:xfrm>
          <a:off x="0" y="2126704"/>
          <a:ext cx="2728417" cy="193291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Proxima Nova Rg" panose="02000506030000020004" pitchFamily="2" charset="0"/>
            </a:rPr>
            <a:t>If the Lead Assistant has exhausted all contact attempts, the lead will be assigned to the broker and appear in the “Leads” workflow, “New Lead” stage, but this time labelled “HO Unverified Lead”. The contact attempts will be recorded in the file. </a:t>
          </a:r>
          <a:endParaRPr lang="en-AU" sz="1300" kern="1200" dirty="0">
            <a:latin typeface="Proxima Nova Rg" panose="02000506030000020004" pitchFamily="2" charset="0"/>
          </a:endParaRPr>
        </a:p>
      </dsp:txBody>
      <dsp:txXfrm>
        <a:off x="94357" y="2221061"/>
        <a:ext cx="2539703" cy="1744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0E064-5445-724B-A839-0367E6147437}">
      <dsp:nvSpPr>
        <dsp:cNvPr id="0" name=""/>
        <dsp:cNvSpPr/>
      </dsp:nvSpPr>
      <dsp:spPr>
        <a:xfrm>
          <a:off x="0" y="2209"/>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A5C24-4A8E-2747-8FC2-EFD7C1DD2E9D}">
      <dsp:nvSpPr>
        <dsp:cNvPr id="0" name=""/>
        <dsp:cNvSpPr/>
      </dsp:nvSpPr>
      <dsp:spPr>
        <a:xfrm>
          <a:off x="0" y="2209"/>
          <a:ext cx="1114906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kern="1200" dirty="0"/>
            <a:t>As outlined above, from June 1, all leads will have 1 of 5 labels within </a:t>
          </a:r>
          <a:r>
            <a:rPr lang="en-AU" sz="1400" kern="1200" dirty="0" err="1"/>
            <a:t>Ynet</a:t>
          </a:r>
          <a:r>
            <a:rPr lang="en-AU" sz="1400" kern="1200" dirty="0"/>
            <a:t> to help us analyse the quality of leads being provided. These new labels are: </a:t>
          </a:r>
          <a:endParaRPr lang="en-US" sz="1400" kern="1200" dirty="0"/>
        </a:p>
      </dsp:txBody>
      <dsp:txXfrm>
        <a:off x="0" y="2209"/>
        <a:ext cx="11149069" cy="753316"/>
      </dsp:txXfrm>
    </dsp:sp>
    <dsp:sp modelId="{714060F0-7021-6E4F-82C7-96DE608C7901}">
      <dsp:nvSpPr>
        <dsp:cNvPr id="0" name=""/>
        <dsp:cNvSpPr/>
      </dsp:nvSpPr>
      <dsp:spPr>
        <a:xfrm>
          <a:off x="0" y="755525"/>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F846C-4ED7-2346-A6A8-C3373CBF8CEB}">
      <dsp:nvSpPr>
        <dsp:cNvPr id="0" name=""/>
        <dsp:cNvSpPr/>
      </dsp:nvSpPr>
      <dsp:spPr>
        <a:xfrm>
          <a:off x="0" y="755525"/>
          <a:ext cx="2229814"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1. HO YHL HOT Lead:</a:t>
          </a:r>
          <a:r>
            <a:rPr lang="en-AU" sz="1400" kern="1200"/>
            <a:t> </a:t>
          </a:r>
          <a:endParaRPr lang="en-US" sz="1400" kern="1200"/>
        </a:p>
      </dsp:txBody>
      <dsp:txXfrm>
        <a:off x="0" y="755525"/>
        <a:ext cx="2229814" cy="753316"/>
      </dsp:txXfrm>
    </dsp:sp>
    <dsp:sp modelId="{9E7AEDE6-6317-284D-8F5F-94D0E64270AA}">
      <dsp:nvSpPr>
        <dsp:cNvPr id="0" name=""/>
        <dsp:cNvSpPr/>
      </dsp:nvSpPr>
      <dsp:spPr>
        <a:xfrm>
          <a:off x="2397050" y="789733"/>
          <a:ext cx="8752019" cy="684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If the YHL representative has been able to get in contact with the customer and gather information and/or documentation from them.</a:t>
          </a:r>
          <a:endParaRPr lang="en-US" sz="1900" kern="1200"/>
        </a:p>
      </dsp:txBody>
      <dsp:txXfrm>
        <a:off x="2397050" y="789733"/>
        <a:ext cx="8752019" cy="684164"/>
      </dsp:txXfrm>
    </dsp:sp>
    <dsp:sp modelId="{3A5C9480-144B-D248-B766-F5DA11D581F1}">
      <dsp:nvSpPr>
        <dsp:cNvPr id="0" name=""/>
        <dsp:cNvSpPr/>
      </dsp:nvSpPr>
      <dsp:spPr>
        <a:xfrm>
          <a:off x="2229813" y="1473897"/>
          <a:ext cx="89192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77AF7-A114-5A4F-9E62-A113707EE541}">
      <dsp:nvSpPr>
        <dsp:cNvPr id="0" name=""/>
        <dsp:cNvSpPr/>
      </dsp:nvSpPr>
      <dsp:spPr>
        <a:xfrm>
          <a:off x="0" y="1508841"/>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7FE6D-1679-304A-9993-0985C16E8434}">
      <dsp:nvSpPr>
        <dsp:cNvPr id="0" name=""/>
        <dsp:cNvSpPr/>
      </dsp:nvSpPr>
      <dsp:spPr>
        <a:xfrm>
          <a:off x="0" y="1508841"/>
          <a:ext cx="2229814"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2. HO YHL COLD Lead:</a:t>
          </a:r>
          <a:endParaRPr lang="en-US" sz="1400" kern="1200"/>
        </a:p>
      </dsp:txBody>
      <dsp:txXfrm>
        <a:off x="0" y="1508841"/>
        <a:ext cx="2229814" cy="753316"/>
      </dsp:txXfrm>
    </dsp:sp>
    <dsp:sp modelId="{68FD3389-7636-8949-90A1-1C9203444D57}">
      <dsp:nvSpPr>
        <dsp:cNvPr id="0" name=""/>
        <dsp:cNvSpPr/>
      </dsp:nvSpPr>
      <dsp:spPr>
        <a:xfrm>
          <a:off x="2397050" y="1543049"/>
          <a:ext cx="8752019" cy="684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If the YHL representative has not been able to contact or get any information from the customer.</a:t>
          </a:r>
          <a:endParaRPr lang="en-US" sz="1900" kern="1200"/>
        </a:p>
      </dsp:txBody>
      <dsp:txXfrm>
        <a:off x="2397050" y="1543049"/>
        <a:ext cx="8752019" cy="684164"/>
      </dsp:txXfrm>
    </dsp:sp>
    <dsp:sp modelId="{68258FF1-F166-0646-8541-3C75BD94EB39}">
      <dsp:nvSpPr>
        <dsp:cNvPr id="0" name=""/>
        <dsp:cNvSpPr/>
      </dsp:nvSpPr>
      <dsp:spPr>
        <a:xfrm>
          <a:off x="2229813" y="2227213"/>
          <a:ext cx="89192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A0C86-A3C0-B648-8F5A-5A1231D75B48}">
      <dsp:nvSpPr>
        <dsp:cNvPr id="0" name=""/>
        <dsp:cNvSpPr/>
      </dsp:nvSpPr>
      <dsp:spPr>
        <a:xfrm>
          <a:off x="0" y="2262157"/>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E7DD0-8E47-C84F-8E47-967444E5A527}">
      <dsp:nvSpPr>
        <dsp:cNvPr id="0" name=""/>
        <dsp:cNvSpPr/>
      </dsp:nvSpPr>
      <dsp:spPr>
        <a:xfrm>
          <a:off x="0" y="2262157"/>
          <a:ext cx="2229814"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3. HO Verified lead  (Verified by Lead Assistant):</a:t>
          </a:r>
          <a:endParaRPr lang="en-US" sz="1400" kern="1200"/>
        </a:p>
      </dsp:txBody>
      <dsp:txXfrm>
        <a:off x="0" y="2262157"/>
        <a:ext cx="2229814" cy="753316"/>
      </dsp:txXfrm>
    </dsp:sp>
    <dsp:sp modelId="{0BC4BC60-E9BF-0946-AE56-6A799E74F4F3}">
      <dsp:nvSpPr>
        <dsp:cNvPr id="0" name=""/>
        <dsp:cNvSpPr/>
      </dsp:nvSpPr>
      <dsp:spPr>
        <a:xfrm>
          <a:off x="2397050" y="2296365"/>
          <a:ext cx="8752019" cy="684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If you have opted-in for lead verification (outlined below), the Lead Assistant will verify the lead and enter that information into Ynet.</a:t>
          </a:r>
          <a:endParaRPr lang="en-US" sz="1900" kern="1200"/>
        </a:p>
      </dsp:txBody>
      <dsp:txXfrm>
        <a:off x="2397050" y="2296365"/>
        <a:ext cx="8752019" cy="684164"/>
      </dsp:txXfrm>
    </dsp:sp>
    <dsp:sp modelId="{1F35078A-AA30-8840-8A3D-895BCDDF252D}">
      <dsp:nvSpPr>
        <dsp:cNvPr id="0" name=""/>
        <dsp:cNvSpPr/>
      </dsp:nvSpPr>
      <dsp:spPr>
        <a:xfrm>
          <a:off x="2229813" y="2980529"/>
          <a:ext cx="89192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D3E24-2470-B845-896B-4AF09C043E03}">
      <dsp:nvSpPr>
        <dsp:cNvPr id="0" name=""/>
        <dsp:cNvSpPr/>
      </dsp:nvSpPr>
      <dsp:spPr>
        <a:xfrm>
          <a:off x="0" y="3015473"/>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B7D04-B121-184C-BF6C-800DA6EF27D4}">
      <dsp:nvSpPr>
        <dsp:cNvPr id="0" name=""/>
        <dsp:cNvSpPr/>
      </dsp:nvSpPr>
      <dsp:spPr>
        <a:xfrm>
          <a:off x="0" y="3015473"/>
          <a:ext cx="2229814"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4. HO Unverified Lead (Lead Assistant unable to verify the lead):</a:t>
          </a:r>
          <a:endParaRPr lang="en-US" sz="1400" kern="1200"/>
        </a:p>
      </dsp:txBody>
      <dsp:txXfrm>
        <a:off x="0" y="3015473"/>
        <a:ext cx="2229814" cy="753316"/>
      </dsp:txXfrm>
    </dsp:sp>
    <dsp:sp modelId="{05107F59-B7E9-5949-AC56-33826DF0B32D}">
      <dsp:nvSpPr>
        <dsp:cNvPr id="0" name=""/>
        <dsp:cNvSpPr/>
      </dsp:nvSpPr>
      <dsp:spPr>
        <a:xfrm>
          <a:off x="2397050" y="3049681"/>
          <a:ext cx="8752019" cy="684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dirty="0"/>
            <a:t>Your Lead Assistant has been unable to verify the lead after 72 hours and the lead is passed onto you regardless.</a:t>
          </a:r>
          <a:endParaRPr lang="en-US" sz="1900" kern="1200" dirty="0"/>
        </a:p>
      </dsp:txBody>
      <dsp:txXfrm>
        <a:off x="2397050" y="3049681"/>
        <a:ext cx="8752019" cy="684164"/>
      </dsp:txXfrm>
    </dsp:sp>
    <dsp:sp modelId="{19741FA3-0B38-CE4B-A512-A9CE2101BAAE}">
      <dsp:nvSpPr>
        <dsp:cNvPr id="0" name=""/>
        <dsp:cNvSpPr/>
      </dsp:nvSpPr>
      <dsp:spPr>
        <a:xfrm>
          <a:off x="2229813" y="3733845"/>
          <a:ext cx="89192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EE36E-4B83-5542-B9F4-7877EA1B0B42}">
      <dsp:nvSpPr>
        <dsp:cNvPr id="0" name=""/>
        <dsp:cNvSpPr/>
      </dsp:nvSpPr>
      <dsp:spPr>
        <a:xfrm>
          <a:off x="0" y="3768789"/>
          <a:ext cx="11149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A81D3-5A72-6F48-AC86-E0D56243B408}">
      <dsp:nvSpPr>
        <dsp:cNvPr id="0" name=""/>
        <dsp:cNvSpPr/>
      </dsp:nvSpPr>
      <dsp:spPr>
        <a:xfrm>
          <a:off x="0" y="3768789"/>
          <a:ext cx="2229814"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5. HO Lead (all other leads)</a:t>
          </a:r>
          <a:endParaRPr lang="en-US" sz="1400" kern="1200"/>
        </a:p>
      </dsp:txBody>
      <dsp:txXfrm>
        <a:off x="0" y="3768789"/>
        <a:ext cx="2229814" cy="7533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059EE-55F2-5C48-85CF-C3D7D35A6701}"/>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76E086-67B6-ED4C-B92C-8C040F3D1DF6}"/>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B528552-A2F4-0148-A496-ECD457CA8537}" type="datetimeFigureOut">
              <a:rPr lang="en-US" smtClean="0"/>
              <a:t>8/10/22</a:t>
            </a:fld>
            <a:endParaRPr lang="en-US"/>
          </a:p>
        </p:txBody>
      </p:sp>
      <p:sp>
        <p:nvSpPr>
          <p:cNvPr id="4" name="Footer Placeholder 3">
            <a:extLst>
              <a:ext uri="{FF2B5EF4-FFF2-40B4-BE49-F238E27FC236}">
                <a16:creationId xmlns:a16="http://schemas.microsoft.com/office/drawing/2014/main" id="{70C3F7CE-8C04-DB49-942A-18C712DE0A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E7DE9D-7C92-0E4A-BE00-B4BD04FEAB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982644-AC5E-4C48-AAAE-5DE02795C98E}" type="slidenum">
              <a:rPr lang="en-US" smtClean="0"/>
              <a:t>‹#›</a:t>
            </a:fld>
            <a:endParaRPr lang="en-US"/>
          </a:p>
        </p:txBody>
      </p:sp>
    </p:spTree>
    <p:extLst>
      <p:ext uri="{BB962C8B-B14F-4D97-AF65-F5344CB8AC3E}">
        <p14:creationId xmlns:p14="http://schemas.microsoft.com/office/powerpoint/2010/main" val="551766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099577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C20AE78-DDB8-3E44-81BC-EE10C6342BE3}" type="slidenum">
              <a:rPr lang="en-US" smtClean="0"/>
              <a:t>1</a:t>
            </a:fld>
            <a:endParaRPr lang="en-US"/>
          </a:p>
        </p:txBody>
      </p:sp>
    </p:spTree>
    <p:extLst>
      <p:ext uri="{BB962C8B-B14F-4D97-AF65-F5344CB8AC3E}">
        <p14:creationId xmlns:p14="http://schemas.microsoft.com/office/powerpoint/2010/main" val="308755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AU" dirty="0"/>
          </a:p>
        </p:txBody>
      </p:sp>
    </p:spTree>
    <p:extLst>
      <p:ext uri="{BB962C8B-B14F-4D97-AF65-F5344CB8AC3E}">
        <p14:creationId xmlns:p14="http://schemas.microsoft.com/office/powerpoint/2010/main" val="229818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AU" dirty="0"/>
          </a:p>
        </p:txBody>
      </p:sp>
    </p:spTree>
    <p:extLst>
      <p:ext uri="{BB962C8B-B14F-4D97-AF65-F5344CB8AC3E}">
        <p14:creationId xmlns:p14="http://schemas.microsoft.com/office/powerpoint/2010/main" val="240980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27765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AU" dirty="0"/>
          </a:p>
        </p:txBody>
      </p:sp>
    </p:spTree>
    <p:extLst>
      <p:ext uri="{BB962C8B-B14F-4D97-AF65-F5344CB8AC3E}">
        <p14:creationId xmlns:p14="http://schemas.microsoft.com/office/powerpoint/2010/main" val="2022991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F93B-3AA4-F040-848C-32C106B922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1D4C0A3-2B82-5647-9EF9-312DD8096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368B85F-6CD3-AF4F-9D27-B5AA874FA499}"/>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55193E46-704D-394A-8966-ADD727DD1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A6DE3-C37C-4B46-A036-E901AF208881}"/>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15283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A819-A5D7-9245-8072-202F854653B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441226-73BF-674B-903C-CB5A403C3E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4BBADD-7F52-DF45-A346-0A2D6B36DAF2}"/>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870587EA-4EC1-F54D-B38F-81EB732DB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C11A9-F1AF-D04B-9E68-D5DFD2FADFC6}"/>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23150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16B30F-AB24-8543-BEA8-E196E56566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75A93E-4F1F-3A4E-9274-13E8A1EA1D1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63852C-676E-7443-BC86-6E11621CD925}"/>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B22020B4-E87C-9A46-9573-16A782973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8E1A-DBFE-C94A-A9FA-ECEF5F011E5F}"/>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71977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4BAF-8337-EE4A-8FEF-86F789B94A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FE10AA-7593-7F4D-8736-6153F97631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BA9702-4493-714F-9A6D-E53A07670D4E}"/>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3AC10C68-35E3-324C-BCD1-9F9D856A2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B352-82EB-3E4E-918D-323088232D9B}"/>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179283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85BE-2B2E-EF42-96BA-4205D8A53B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3DA6E07-3EF3-0A43-99E5-CDADA4AB0C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74DD91-9AB5-EC4C-B826-9392655421FD}"/>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CE4F5E1C-67D2-0A48-B96C-066AFF368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26A88-E95B-F448-997A-B1F0099CAD70}"/>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8014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5965-7AB4-7445-82B6-8A3F2F4E64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0A9D68-6B84-FC4B-BFAF-B8531D5028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8548A1-732C-504F-86BA-D65F69C7D2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53CFF3-CB2B-9440-8F9B-5AE2485728D2}"/>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6" name="Footer Placeholder 5">
            <a:extLst>
              <a:ext uri="{FF2B5EF4-FFF2-40B4-BE49-F238E27FC236}">
                <a16:creationId xmlns:a16="http://schemas.microsoft.com/office/drawing/2014/main" id="{6B648151-A087-AB4D-ADAE-4BE0A98CF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82E7F-F73D-C846-8E9D-5123E64CDBD6}"/>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61074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E4CB-DCD6-1F44-83C1-1BD0C8A243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90B66A-49F8-2D44-B5C2-AE5DEE7CE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E06B7C-8557-8B49-B9A1-FCCF40E665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050B7DF-3BED-3D4C-A6AF-E6EDB1B6D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37AB6C-B85A-8345-866B-F8371A5F6D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854EF0-A7E4-AC4A-8588-77FC09F7AF3F}"/>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8" name="Footer Placeholder 7">
            <a:extLst>
              <a:ext uri="{FF2B5EF4-FFF2-40B4-BE49-F238E27FC236}">
                <a16:creationId xmlns:a16="http://schemas.microsoft.com/office/drawing/2014/main" id="{565C07CB-9783-1643-BF93-71C95A3791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64268D-ED7E-4342-82A7-E62BFC182A7F}"/>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170089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AD6B-6B30-3544-BF7D-7B819FE51B8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B33ABB-E4AA-694D-9F25-49F7463C0814}"/>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4" name="Footer Placeholder 3">
            <a:extLst>
              <a:ext uri="{FF2B5EF4-FFF2-40B4-BE49-F238E27FC236}">
                <a16:creationId xmlns:a16="http://schemas.microsoft.com/office/drawing/2014/main" id="{1AE4C3FF-DADA-1542-A327-00E0970D3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797F1-1904-8C4E-BAFE-20CCB16D4CD8}"/>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15571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9047F5-ED3F-DE4D-923E-CE9295FD991A}"/>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3" name="Footer Placeholder 2">
            <a:extLst>
              <a:ext uri="{FF2B5EF4-FFF2-40B4-BE49-F238E27FC236}">
                <a16:creationId xmlns:a16="http://schemas.microsoft.com/office/drawing/2014/main" id="{EF22928D-9DBB-BA44-940A-6C6CF5302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0A4480-80EA-0D49-B8DA-0932D66025B8}"/>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179601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56A4-5D27-0746-B719-7F2FA949D2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BD60820-702D-304E-A0EC-02C303D89E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AEFD638-32D0-C44C-9508-B65923A6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DC7903-9B71-0C47-AD17-726C32109E0E}"/>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6" name="Footer Placeholder 5">
            <a:extLst>
              <a:ext uri="{FF2B5EF4-FFF2-40B4-BE49-F238E27FC236}">
                <a16:creationId xmlns:a16="http://schemas.microsoft.com/office/drawing/2014/main" id="{4C818124-778B-7941-9BF3-496AADF97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5CC1E-E29D-4748-9A34-1419A368BFFF}"/>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66626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E2DD-A6E1-4846-98FA-D69B50A0BE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388B7D4-631D-6343-A56A-61C6E08D1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B9284-58EB-3243-A7C5-1E719E222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2FE88F-9C42-6D43-8801-68A4BA3D12AA}"/>
              </a:ext>
            </a:extLst>
          </p:cNvPr>
          <p:cNvSpPr>
            <a:spLocks noGrp="1"/>
          </p:cNvSpPr>
          <p:nvPr>
            <p:ph type="dt" sz="half" idx="10"/>
          </p:nvPr>
        </p:nvSpPr>
        <p:spPr/>
        <p:txBody>
          <a:bodyPr/>
          <a:lstStyle/>
          <a:p>
            <a:fld id="{D1BAF9DF-BC34-2E4F-92AA-C931223F4453}" type="datetimeFigureOut">
              <a:rPr lang="en-US" smtClean="0"/>
              <a:t>8/10/22</a:t>
            </a:fld>
            <a:endParaRPr lang="en-US"/>
          </a:p>
        </p:txBody>
      </p:sp>
      <p:sp>
        <p:nvSpPr>
          <p:cNvPr id="6" name="Footer Placeholder 5">
            <a:extLst>
              <a:ext uri="{FF2B5EF4-FFF2-40B4-BE49-F238E27FC236}">
                <a16:creationId xmlns:a16="http://schemas.microsoft.com/office/drawing/2014/main" id="{42460966-EB45-C04E-B6BC-BD871A400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27147-9E60-1E41-AB23-9E1B75A47A60}"/>
              </a:ext>
            </a:extLst>
          </p:cNvPr>
          <p:cNvSpPr>
            <a:spLocks noGrp="1"/>
          </p:cNvSpPr>
          <p:nvPr>
            <p:ph type="sldNum" sz="quarter" idx="12"/>
          </p:nvPr>
        </p:nvSpPr>
        <p:spPr/>
        <p:txBody>
          <a:bodyPr/>
          <a:lstStyle/>
          <a:p>
            <a:fld id="{A1831A8C-03AB-764B-A7FD-081CCD40A7C4}" type="slidenum">
              <a:rPr lang="en-US" smtClean="0"/>
              <a:t>‹#›</a:t>
            </a:fld>
            <a:endParaRPr lang="en-US"/>
          </a:p>
        </p:txBody>
      </p:sp>
    </p:spTree>
    <p:extLst>
      <p:ext uri="{BB962C8B-B14F-4D97-AF65-F5344CB8AC3E}">
        <p14:creationId xmlns:p14="http://schemas.microsoft.com/office/powerpoint/2010/main" val="352375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4361A-4AF6-3F4A-A54D-36D0AE619E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80702D-09D4-234F-B121-21C70372D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1B2F26-B503-5249-80E4-0FD7E841B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AF9DF-BC34-2E4F-92AA-C931223F4453}" type="datetimeFigureOut">
              <a:rPr lang="en-US" smtClean="0"/>
              <a:t>8/10/22</a:t>
            </a:fld>
            <a:endParaRPr lang="en-US"/>
          </a:p>
        </p:txBody>
      </p:sp>
      <p:sp>
        <p:nvSpPr>
          <p:cNvPr id="5" name="Footer Placeholder 4">
            <a:extLst>
              <a:ext uri="{FF2B5EF4-FFF2-40B4-BE49-F238E27FC236}">
                <a16:creationId xmlns:a16="http://schemas.microsoft.com/office/drawing/2014/main" id="{5FFF9FB7-81F5-2146-A821-507A498D4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5398D-8CBB-D34A-8211-F292B313F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31A8C-03AB-764B-A7FD-081CCD40A7C4}" type="slidenum">
              <a:rPr lang="en-US" smtClean="0"/>
              <a:t>‹#›</a:t>
            </a:fld>
            <a:endParaRPr lang="en-US"/>
          </a:p>
        </p:txBody>
      </p:sp>
    </p:spTree>
    <p:extLst>
      <p:ext uri="{BB962C8B-B14F-4D97-AF65-F5344CB8AC3E}">
        <p14:creationId xmlns:p14="http://schemas.microsoft.com/office/powerpoint/2010/main" val="1424316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piqsels.com/en/public-domain-photo-zkuxq" TargetMode="External"/><Relationship Id="rId3" Type="http://schemas.openxmlformats.org/officeDocument/2006/relationships/image" Target="../media/image11.jpe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xhere.com/en/photo/1280544" TargetMode="External"/><Relationship Id="rId5" Type="http://schemas.openxmlformats.org/officeDocument/2006/relationships/image" Target="../media/image12.jpg!s"/><Relationship Id="rId4" Type="http://schemas.openxmlformats.org/officeDocument/2006/relationships/hyperlink" Target="https://www.pexels.com/photo/busy-female-talking-on-smartphone-and-checking-messages-during-work-in-contemporary-office-4476635/" TargetMode="External"/><Relationship Id="rId9"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47AEF2-2DE5-4CA4-DAAA-8FD20C3035AA}"/>
              </a:ext>
            </a:extLst>
          </p:cNvPr>
          <p:cNvSpPr txBox="1"/>
          <p:nvPr/>
        </p:nvSpPr>
        <p:spPr>
          <a:xfrm>
            <a:off x="7464613" y="1783959"/>
            <a:ext cx="4399437"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Proxima Nova Rg" panose="02000506030000020004" pitchFamily="2" charset="0"/>
                <a:ea typeface="+mj-ea"/>
                <a:cs typeface="+mj-cs"/>
              </a:rPr>
              <a:t>Lead Management Process </a:t>
            </a:r>
          </a:p>
          <a:p>
            <a:pPr>
              <a:lnSpc>
                <a:spcPct val="90000"/>
              </a:lnSpc>
              <a:spcBef>
                <a:spcPct val="0"/>
              </a:spcBef>
              <a:spcAft>
                <a:spcPts val="600"/>
              </a:spcAft>
            </a:pPr>
            <a:r>
              <a:rPr lang="en-US" sz="4400" b="1" dirty="0">
                <a:latin typeface="Proxima Nova Rg" panose="02000506030000020004" pitchFamily="2" charset="0"/>
                <a:ea typeface="+mj-ea"/>
                <a:cs typeface="+mj-cs"/>
              </a:rPr>
              <a:t>June 2022 </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High angle view of a work table with a laptop">
            <a:extLst>
              <a:ext uri="{FF2B5EF4-FFF2-40B4-BE49-F238E27FC236}">
                <a16:creationId xmlns:a16="http://schemas.microsoft.com/office/drawing/2014/main" id="{50DD395A-FFEA-8048-8A9D-5693149E794C}"/>
              </a:ext>
            </a:extLst>
          </p:cNvPr>
          <p:cNvPicPr>
            <a:picLocks noChangeAspect="1"/>
          </p:cNvPicPr>
          <p:nvPr/>
        </p:nvPicPr>
        <p:blipFill rotWithShape="1">
          <a:blip r:embed="rId3"/>
          <a:srcRect l="30337" r="125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0" name="Picture 9" descr="Logo&#10;&#10;Description automatically generated with medium confidence">
            <a:extLst>
              <a:ext uri="{FF2B5EF4-FFF2-40B4-BE49-F238E27FC236}">
                <a16:creationId xmlns:a16="http://schemas.microsoft.com/office/drawing/2014/main" id="{913D3EB1-DDCF-AB45-AD2D-41213212D0F7}"/>
              </a:ext>
            </a:extLst>
          </p:cNvPr>
          <p:cNvPicPr>
            <a:picLocks noChangeAspect="1"/>
          </p:cNvPicPr>
          <p:nvPr/>
        </p:nvPicPr>
        <p:blipFill>
          <a:blip r:embed="rId4"/>
          <a:stretch>
            <a:fillRect/>
          </a:stretch>
        </p:blipFill>
        <p:spPr>
          <a:xfrm>
            <a:off x="9395052" y="5725005"/>
            <a:ext cx="2323694" cy="575901"/>
          </a:xfrm>
          <a:prstGeom prst="rect">
            <a:avLst/>
          </a:prstGeom>
        </p:spPr>
      </p:pic>
    </p:spTree>
    <p:extLst>
      <p:ext uri="{BB962C8B-B14F-4D97-AF65-F5344CB8AC3E}">
        <p14:creationId xmlns:p14="http://schemas.microsoft.com/office/powerpoint/2010/main" val="16897643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using a phone&#10;&#10;Description automatically generated with low confidence">
            <a:extLst>
              <a:ext uri="{FF2B5EF4-FFF2-40B4-BE49-F238E27FC236}">
                <a16:creationId xmlns:a16="http://schemas.microsoft.com/office/drawing/2014/main" id="{3C79AE0A-6BA7-534F-82B8-1B38E55E742B}"/>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8864855" y="2321403"/>
            <a:ext cx="3327145" cy="2218096"/>
          </a:xfrm>
        </p:spPr>
      </p:pic>
      <p:pic>
        <p:nvPicPr>
          <p:cNvPr id="4" name="Picture 3">
            <a:extLst>
              <a:ext uri="{FF2B5EF4-FFF2-40B4-BE49-F238E27FC236}">
                <a16:creationId xmlns:a16="http://schemas.microsoft.com/office/drawing/2014/main" id="{43BD394B-D940-6846-9D8F-1C7DDF06236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64855" y="0"/>
            <a:ext cx="3327145" cy="2221000"/>
          </a:xfrm>
          <a:prstGeom prst="rect">
            <a:avLst/>
          </a:prstGeom>
        </p:spPr>
      </p:pic>
      <p:pic>
        <p:nvPicPr>
          <p:cNvPr id="8" name="Picture 7" descr="A person typing on a computer&#10;&#10;Description automatically generated with low confidence">
            <a:extLst>
              <a:ext uri="{FF2B5EF4-FFF2-40B4-BE49-F238E27FC236}">
                <a16:creationId xmlns:a16="http://schemas.microsoft.com/office/drawing/2014/main" id="{C42BF49B-1FCB-284E-BC53-88AA0E8CB3C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861196" y="4639903"/>
            <a:ext cx="3330804" cy="2218096"/>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EC41636C-669F-5249-B83F-8D7139198C12}"/>
              </a:ext>
            </a:extLst>
          </p:cNvPr>
          <p:cNvPicPr>
            <a:picLocks noChangeAspect="1"/>
          </p:cNvPicPr>
          <p:nvPr/>
        </p:nvPicPr>
        <p:blipFill rotWithShape="1">
          <a:blip r:embed="rId9"/>
          <a:srcRect l="8505" t="6873" r="10001" b="1778"/>
          <a:stretch/>
        </p:blipFill>
        <p:spPr>
          <a:xfrm>
            <a:off x="0" y="565609"/>
            <a:ext cx="8861196" cy="5587127"/>
          </a:xfrm>
          <a:prstGeom prst="rect">
            <a:avLst/>
          </a:prstGeom>
        </p:spPr>
      </p:pic>
    </p:spTree>
    <p:extLst>
      <p:ext uri="{BB962C8B-B14F-4D97-AF65-F5344CB8AC3E}">
        <p14:creationId xmlns:p14="http://schemas.microsoft.com/office/powerpoint/2010/main" val="199784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p:txBody>
          <a:bodyPr>
            <a:normAutofit/>
          </a:bodyPr>
          <a:lstStyle/>
          <a:p>
            <a:r>
              <a:rPr lang="en-AU" b="1" dirty="0">
                <a:effectLst/>
                <a:latin typeface="Proxima Nova Rg" panose="02000506030000020004" pitchFamily="2" charset="0"/>
                <a:ea typeface="Calibri" panose="020F0502020204030204" pitchFamily="34" charset="0"/>
              </a:rPr>
              <a:t>Y </a:t>
            </a:r>
            <a:r>
              <a:rPr lang="en-US" b="1" dirty="0">
                <a:latin typeface="Proxima Nova Rg" panose="02000506030000020004" pitchFamily="2" charset="0"/>
                <a:ea typeface="Calibri" panose="020F0502020204030204" pitchFamily="34" charset="0"/>
              </a:rPr>
              <a:t>H</a:t>
            </a:r>
            <a:r>
              <a:rPr lang="en-US" b="1" dirty="0">
                <a:effectLst/>
                <a:latin typeface="Proxima Nova Rg" panose="02000506030000020004" pitchFamily="2" charset="0"/>
                <a:ea typeface="Calibri" panose="020F0502020204030204" pitchFamily="34" charset="0"/>
              </a:rPr>
              <a:t>ome Loans Process</a:t>
            </a:r>
            <a:br>
              <a:rPr lang="en-US" dirty="0">
                <a:latin typeface="Proxima Nova Rg" panose="02000506030000020004" pitchFamily="2" charset="0"/>
              </a:rPr>
            </a:br>
            <a:endParaRPr lang="en-US" dirty="0">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734458" y="1354930"/>
            <a:ext cx="10515600" cy="1964177"/>
          </a:xfrm>
        </p:spPr>
        <p:txBody>
          <a:bodyPr>
            <a:normAutofit/>
          </a:bodyPr>
          <a:lstStyle/>
          <a:p>
            <a:pPr marL="514350" indent="-514350">
              <a:buAutoNum type="arabicPeriod" startAt="3"/>
            </a:pPr>
            <a:endParaRPr lang="en-US" dirty="0"/>
          </a:p>
          <a:p>
            <a:pPr marL="514350" indent="-514350">
              <a:buAutoNum type="arabicPeriod" startAt="3"/>
            </a:pPr>
            <a:endParaRPr lang="en-US" dirty="0"/>
          </a:p>
          <a:p>
            <a:endParaRPr lang="en-US" dirty="0">
              <a:solidFill>
                <a:schemeClr val="tx1">
                  <a:lumMod val="65000"/>
                  <a:lumOff val="35000"/>
                </a:schemeClr>
              </a:solidFill>
            </a:endParaRPr>
          </a:p>
        </p:txBody>
      </p:sp>
      <p:sp>
        <p:nvSpPr>
          <p:cNvPr id="9" name="TextBox 8">
            <a:extLst>
              <a:ext uri="{FF2B5EF4-FFF2-40B4-BE49-F238E27FC236}">
                <a16:creationId xmlns:a16="http://schemas.microsoft.com/office/drawing/2014/main" id="{815B8863-E650-1F00-EADA-9C70D68A3100}"/>
              </a:ext>
            </a:extLst>
          </p:cNvPr>
          <p:cNvSpPr txBox="1"/>
          <p:nvPr/>
        </p:nvSpPr>
        <p:spPr>
          <a:xfrm>
            <a:off x="838200" y="1090523"/>
            <a:ext cx="7329660" cy="1200329"/>
          </a:xfrm>
          <a:prstGeom prst="rect">
            <a:avLst/>
          </a:prstGeom>
          <a:noFill/>
        </p:spPr>
        <p:txBody>
          <a:bodyPr wrap="square">
            <a:spAutoFit/>
          </a:bodyPr>
          <a:lstStyle/>
          <a:p>
            <a:r>
              <a:rPr lang="en-AU" dirty="0">
                <a:latin typeface="Proxima Nova Rg" panose="02000506030000020004" pitchFamily="2" charset="0"/>
                <a:ea typeface="Calibri" panose="020F0502020204030204" pitchFamily="34" charset="0"/>
              </a:rPr>
              <a:t>B</a:t>
            </a:r>
            <a:r>
              <a:rPr lang="en-AU" sz="1800" dirty="0">
                <a:effectLst/>
                <a:latin typeface="Proxima Nova Rg" panose="02000506030000020004" pitchFamily="2" charset="0"/>
                <a:ea typeface="Calibri" panose="020F0502020204030204" pitchFamily="34" charset="0"/>
              </a:rPr>
              <a:t>oth YHL representatives and Lead Assistants follow the same contact process and time frame.</a:t>
            </a:r>
          </a:p>
          <a:p>
            <a:r>
              <a:rPr lang="en-AU" sz="1800" dirty="0">
                <a:effectLst/>
                <a:latin typeface="Proxima Nova Rg" panose="02000506030000020004" pitchFamily="2" charset="0"/>
                <a:ea typeface="Calibri" panose="020F0502020204030204" pitchFamily="34" charset="0"/>
              </a:rPr>
              <a:t>YHL Contact time frame:</a:t>
            </a:r>
          </a:p>
          <a:p>
            <a:pPr marL="0" indent="0">
              <a:buNone/>
            </a:pPr>
            <a:endParaRPr lang="en-US" sz="1800" dirty="0">
              <a:latin typeface="Proxima Nova Rg" panose="02000506030000020004" pitchFamily="2" charset="0"/>
            </a:endParaRPr>
          </a:p>
        </p:txBody>
      </p:sp>
      <p:sp>
        <p:nvSpPr>
          <p:cNvPr id="8" name="TextBox 7">
            <a:extLst>
              <a:ext uri="{FF2B5EF4-FFF2-40B4-BE49-F238E27FC236}">
                <a16:creationId xmlns:a16="http://schemas.microsoft.com/office/drawing/2014/main" id="{8EDCBF3B-6312-0892-0F3A-2061BB2EC334}"/>
              </a:ext>
            </a:extLst>
          </p:cNvPr>
          <p:cNvSpPr txBox="1"/>
          <p:nvPr/>
        </p:nvSpPr>
        <p:spPr>
          <a:xfrm>
            <a:off x="838200" y="2085765"/>
            <a:ext cx="5257800" cy="1477328"/>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Rg" panose="02000506030000020004" pitchFamily="2" charset="0"/>
              </a:rPr>
              <a:t>First contact within 2 business hours by phone call. </a:t>
            </a:r>
          </a:p>
          <a:p>
            <a:pPr marL="285750" indent="-285750">
              <a:buFont typeface="Arial" panose="020B0604020202020204" pitchFamily="34" charset="0"/>
              <a:buChar char="•"/>
            </a:pPr>
            <a:r>
              <a:rPr lang="en-US" dirty="0">
                <a:latin typeface="Proxima Nova Rg" panose="02000506030000020004" pitchFamily="2" charset="0"/>
              </a:rPr>
              <a:t>Second attempt after 24 hours - an email or SMS will be sent.</a:t>
            </a:r>
          </a:p>
          <a:p>
            <a:pPr marL="285750" indent="-285750">
              <a:buFont typeface="Arial" panose="020B0604020202020204" pitchFamily="34" charset="0"/>
              <a:buChar char="•"/>
            </a:pPr>
            <a:r>
              <a:rPr lang="en-US" dirty="0">
                <a:latin typeface="Proxima Nova Rg" panose="02000506030000020004" pitchFamily="2" charset="0"/>
              </a:rPr>
              <a:t>Final attempt after 72 hours by phone call. </a:t>
            </a:r>
          </a:p>
        </p:txBody>
      </p:sp>
      <p:sp>
        <p:nvSpPr>
          <p:cNvPr id="10" name="TextBox 9">
            <a:extLst>
              <a:ext uri="{FF2B5EF4-FFF2-40B4-BE49-F238E27FC236}">
                <a16:creationId xmlns:a16="http://schemas.microsoft.com/office/drawing/2014/main" id="{8B64B76A-D9DE-DE70-8E99-F377C1305022}"/>
              </a:ext>
            </a:extLst>
          </p:cNvPr>
          <p:cNvSpPr txBox="1"/>
          <p:nvPr/>
        </p:nvSpPr>
        <p:spPr>
          <a:xfrm>
            <a:off x="838200" y="3583514"/>
            <a:ext cx="5462588" cy="3139321"/>
          </a:xfrm>
          <a:prstGeom prst="rect">
            <a:avLst/>
          </a:prstGeom>
          <a:noFill/>
        </p:spPr>
        <p:txBody>
          <a:bodyPr wrap="square">
            <a:spAutoFit/>
          </a:bodyPr>
          <a:lstStyle/>
          <a:p>
            <a:r>
              <a:rPr lang="en-US" dirty="0">
                <a:latin typeface="Proxima Nova Rg" panose="02000506030000020004" pitchFamily="2" charset="0"/>
              </a:rPr>
              <a:t>If YHL Representative exhausts their attempts to contact the lead, it will be dropped into Ynet Org marked “YHL Cold Lead”. The broker will be required to take over management of the lead and decide whether they need to mark it “Lost” so that it drops out of the workflow. </a:t>
            </a:r>
          </a:p>
          <a:p>
            <a:endParaRPr lang="en-US" b="1" dirty="0">
              <a:latin typeface="Proxima Nova Rg" panose="02000506030000020004" pitchFamily="2" charset="0"/>
            </a:endParaRPr>
          </a:p>
          <a:p>
            <a:r>
              <a:rPr lang="en-US" b="1" dirty="0">
                <a:latin typeface="Proxima Nova Rg" panose="02000506030000020004" pitchFamily="2" charset="0"/>
              </a:rPr>
              <a:t>*Don’t forget to nurture that lead ongoing by labelling the customer with one of the new YBR Customer labels. Link them up to a marketing campaign via </a:t>
            </a:r>
            <a:r>
              <a:rPr lang="en-US" b="1" dirty="0" err="1">
                <a:latin typeface="Proxima Nova Rg" panose="02000506030000020004" pitchFamily="2" charset="0"/>
              </a:rPr>
              <a:t>ActivePipe</a:t>
            </a:r>
            <a:r>
              <a:rPr lang="en-US" b="1" dirty="0">
                <a:latin typeface="Proxima Nova Rg" panose="02000506030000020004" pitchFamily="2" charset="0"/>
              </a:rPr>
              <a:t>. </a:t>
            </a:r>
          </a:p>
        </p:txBody>
      </p:sp>
      <p:pic>
        <p:nvPicPr>
          <p:cNvPr id="6" name="Picture 5" descr="Woman discussing in meeting">
            <a:extLst>
              <a:ext uri="{FF2B5EF4-FFF2-40B4-BE49-F238E27FC236}">
                <a16:creationId xmlns:a16="http://schemas.microsoft.com/office/drawing/2014/main" id="{536AADF4-4E96-E140-837A-47214B6CC567}"/>
              </a:ext>
            </a:extLst>
          </p:cNvPr>
          <p:cNvPicPr>
            <a:picLocks noChangeAspect="1"/>
          </p:cNvPicPr>
          <p:nvPr/>
        </p:nvPicPr>
        <p:blipFill>
          <a:blip r:embed="rId2"/>
          <a:stretch>
            <a:fillRect/>
          </a:stretch>
        </p:blipFill>
        <p:spPr>
          <a:xfrm>
            <a:off x="6452070" y="1771277"/>
            <a:ext cx="5739930" cy="3607684"/>
          </a:xfrm>
          <a:prstGeom prst="rect">
            <a:avLst/>
          </a:prstGeom>
        </p:spPr>
      </p:pic>
      <p:pic>
        <p:nvPicPr>
          <p:cNvPr id="11" name="Picture 10" descr="Logo&#10;&#10;Description automatically generated">
            <a:extLst>
              <a:ext uri="{FF2B5EF4-FFF2-40B4-BE49-F238E27FC236}">
                <a16:creationId xmlns:a16="http://schemas.microsoft.com/office/drawing/2014/main" id="{08A1BCB3-8DCA-5141-9F6C-309976D6F301}"/>
              </a:ext>
            </a:extLst>
          </p:cNvPr>
          <p:cNvPicPr>
            <a:picLocks noChangeAspect="1"/>
          </p:cNvPicPr>
          <p:nvPr/>
        </p:nvPicPr>
        <p:blipFill>
          <a:blip r:embed="rId3"/>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29725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521465" y="248184"/>
            <a:ext cx="10515600" cy="1325563"/>
          </a:xfrm>
        </p:spPr>
        <p:txBody>
          <a:bodyPr/>
          <a:lstStyle/>
          <a:p>
            <a:r>
              <a:rPr lang="en-AU" b="1" dirty="0">
                <a:effectLst/>
                <a:latin typeface="Proxima Nova Rg" panose="02000506030000020004" pitchFamily="2" charset="0"/>
                <a:ea typeface="Calibri" panose="020F0502020204030204" pitchFamily="34" charset="0"/>
              </a:rPr>
              <a:t>Lead Labels</a:t>
            </a:r>
            <a:br>
              <a:rPr lang="en-US" dirty="0">
                <a:latin typeface="Proxima Nova Rg" panose="02000506030000020004" pitchFamily="2" charset="0"/>
              </a:rPr>
            </a:br>
            <a:endParaRPr lang="en-US" dirty="0">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734458" y="1354930"/>
            <a:ext cx="10515600" cy="1964177"/>
          </a:xfrm>
        </p:spPr>
        <p:txBody>
          <a:bodyPr>
            <a:normAutofit/>
          </a:bodyPr>
          <a:lstStyle/>
          <a:p>
            <a:pPr marL="514350" indent="-514350">
              <a:buAutoNum type="arabicPeriod" startAt="3"/>
            </a:pPr>
            <a:endParaRPr lang="en-US" dirty="0"/>
          </a:p>
          <a:p>
            <a:pPr marL="514350" indent="-514350">
              <a:buAutoNum type="arabicPeriod" startAt="3"/>
            </a:pPr>
            <a:endParaRPr lang="en-US" dirty="0"/>
          </a:p>
          <a:p>
            <a:endParaRPr lang="en-US" dirty="0">
              <a:solidFill>
                <a:schemeClr val="tx1">
                  <a:lumMod val="65000"/>
                  <a:lumOff val="35000"/>
                </a:schemeClr>
              </a:solidFill>
            </a:endParaRPr>
          </a:p>
        </p:txBody>
      </p:sp>
      <p:sp>
        <p:nvSpPr>
          <p:cNvPr id="6" name="Rectangle: Rounded Corners 5">
            <a:extLst>
              <a:ext uri="{FF2B5EF4-FFF2-40B4-BE49-F238E27FC236}">
                <a16:creationId xmlns:a16="http://schemas.microsoft.com/office/drawing/2014/main" id="{D209B3AA-0E1D-BAFE-997E-1F8EF0A9FE67}"/>
              </a:ext>
            </a:extLst>
          </p:cNvPr>
          <p:cNvSpPr/>
          <p:nvPr/>
        </p:nvSpPr>
        <p:spPr>
          <a:xfrm>
            <a:off x="407166" y="5094113"/>
            <a:ext cx="8022460" cy="15702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Proxima Nova Rg" panose="02000506030000020004" pitchFamily="2" charset="0"/>
              </a:rPr>
              <a:t>All other leads, whether that lead comes through web or the call </a:t>
            </a:r>
            <a:r>
              <a:rPr lang="en-US" dirty="0" err="1">
                <a:solidFill>
                  <a:schemeClr val="tx1"/>
                </a:solidFill>
                <a:latin typeface="Proxima Nova Rg" panose="02000506030000020004" pitchFamily="2" charset="0"/>
              </a:rPr>
              <a:t>centre</a:t>
            </a:r>
            <a:r>
              <a:rPr lang="en-US" dirty="0">
                <a:solidFill>
                  <a:schemeClr val="tx1"/>
                </a:solidFill>
                <a:latin typeface="Proxima Nova Rg" panose="02000506030000020004" pitchFamily="2" charset="0"/>
              </a:rPr>
              <a:t>. </a:t>
            </a:r>
          </a:p>
          <a:p>
            <a:endParaRPr lang="en-US" dirty="0">
              <a:solidFill>
                <a:schemeClr val="tx1"/>
              </a:solidFill>
              <a:latin typeface="Proxima Nova Rg" panose="02000506030000020004" pitchFamily="2" charset="0"/>
            </a:endParaRPr>
          </a:p>
          <a:p>
            <a:pPr algn="ctr"/>
            <a:r>
              <a:rPr lang="en-US" sz="1400" dirty="0">
                <a:solidFill>
                  <a:schemeClr val="tx1"/>
                </a:solidFill>
                <a:latin typeface="Proxima Nova Rg" panose="02000506030000020004" pitchFamily="2" charset="0"/>
              </a:rPr>
              <a:t>For example if a lead comes through the call </a:t>
            </a:r>
            <a:r>
              <a:rPr lang="en-US" sz="1400" dirty="0" err="1">
                <a:solidFill>
                  <a:schemeClr val="tx1"/>
                </a:solidFill>
                <a:latin typeface="Proxima Nova Rg" panose="02000506030000020004" pitchFamily="2" charset="0"/>
              </a:rPr>
              <a:t>centre</a:t>
            </a:r>
            <a:r>
              <a:rPr lang="en-US" sz="1400" dirty="0">
                <a:solidFill>
                  <a:schemeClr val="tx1"/>
                </a:solidFill>
                <a:latin typeface="Proxima Nova Rg" panose="02000506030000020004" pitchFamily="2" charset="0"/>
              </a:rPr>
              <a:t> and you have opted out of the Lead Verification process, then this lead will be entered into your Ynet org as </a:t>
            </a:r>
            <a:r>
              <a:rPr lang="en-US" sz="1400" b="1" dirty="0">
                <a:solidFill>
                  <a:schemeClr val="tx1"/>
                </a:solidFill>
                <a:latin typeface="Proxima Nova Rg" panose="02000506030000020004" pitchFamily="2" charset="0"/>
              </a:rPr>
              <a:t>‘HO Lead’.</a:t>
            </a:r>
          </a:p>
        </p:txBody>
      </p:sp>
      <p:graphicFrame>
        <p:nvGraphicFramePr>
          <p:cNvPr id="13" name="TextBox 8">
            <a:extLst>
              <a:ext uri="{FF2B5EF4-FFF2-40B4-BE49-F238E27FC236}">
                <a16:creationId xmlns:a16="http://schemas.microsoft.com/office/drawing/2014/main" id="{EA1F44DD-9779-8889-94D5-B9F0FCA62DA5}"/>
              </a:ext>
            </a:extLst>
          </p:cNvPr>
          <p:cNvGraphicFramePr/>
          <p:nvPr>
            <p:extLst>
              <p:ext uri="{D42A27DB-BD31-4B8C-83A1-F6EECF244321}">
                <p14:modId xmlns:p14="http://schemas.microsoft.com/office/powerpoint/2010/main" val="349124418"/>
              </p:ext>
            </p:extLst>
          </p:nvPr>
        </p:nvGraphicFramePr>
        <p:xfrm>
          <a:off x="521465" y="978755"/>
          <a:ext cx="11149070"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Logo&#10;&#10;Description automatically generated">
            <a:extLst>
              <a:ext uri="{FF2B5EF4-FFF2-40B4-BE49-F238E27FC236}">
                <a16:creationId xmlns:a16="http://schemas.microsoft.com/office/drawing/2014/main" id="{7F3A16F8-57D3-8A44-BFD3-905951BA773C}"/>
              </a:ext>
            </a:extLst>
          </p:cNvPr>
          <p:cNvPicPr>
            <a:picLocks noChangeAspect="1"/>
          </p:cNvPicPr>
          <p:nvPr/>
        </p:nvPicPr>
        <p:blipFill>
          <a:blip r:embed="rId8"/>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415334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533510" y="1415143"/>
            <a:ext cx="5222629" cy="1325563"/>
          </a:xfrm>
        </p:spPr>
        <p:txBody>
          <a:bodyPr>
            <a:noAutofit/>
          </a:bodyPr>
          <a:lstStyle/>
          <a:p>
            <a:r>
              <a:rPr lang="en-US" b="1" dirty="0">
                <a:latin typeface="Proxima Nova Rg" panose="02000506030000020004" pitchFamily="2" charset="0"/>
              </a:rPr>
              <a:t>Customers now have four avenues to apply for a home loan:</a:t>
            </a:r>
            <a:br>
              <a:rPr lang="en-US" b="1" dirty="0">
                <a:latin typeface="Proxima Nova Rg" panose="02000506030000020004" pitchFamily="2" charset="0"/>
              </a:rPr>
            </a:br>
            <a:endParaRPr lang="en-US" b="1" dirty="0">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801099" y="3362176"/>
            <a:ext cx="4399094" cy="3181684"/>
          </a:xfrm>
        </p:spPr>
        <p:txBody>
          <a:bodyPr anchor="t">
            <a:normAutofit/>
          </a:bodyPr>
          <a:lstStyle/>
          <a:p>
            <a:r>
              <a:rPr lang="en-US" sz="1800" dirty="0">
                <a:latin typeface="Proxima Nova Rg" panose="02000506030000020004" pitchFamily="2" charset="0"/>
              </a:rPr>
              <a:t>ybr.com.au; </a:t>
            </a:r>
            <a:r>
              <a:rPr lang="en-US" sz="1800" b="1" dirty="0">
                <a:latin typeface="Proxima Nova Rg" panose="02000506030000020004" pitchFamily="2" charset="0"/>
              </a:rPr>
              <a:t>OR</a:t>
            </a:r>
          </a:p>
          <a:p>
            <a:r>
              <a:rPr lang="en-US" sz="1800" dirty="0">
                <a:latin typeface="Proxima Nova Rg" panose="02000506030000020004" pitchFamily="2" charset="0"/>
              </a:rPr>
              <a:t>yhomeloans.com.au; </a:t>
            </a:r>
            <a:r>
              <a:rPr lang="en-US" sz="1800" b="1" dirty="0">
                <a:latin typeface="Proxima Nova Rg" panose="02000506030000020004" pitchFamily="2" charset="0"/>
              </a:rPr>
              <a:t>OR</a:t>
            </a:r>
          </a:p>
          <a:p>
            <a:r>
              <a:rPr lang="en-US" sz="1800" dirty="0">
                <a:latin typeface="Proxima Nova Rg" panose="02000506030000020004" pitchFamily="2" charset="0"/>
              </a:rPr>
              <a:t>the call </a:t>
            </a:r>
            <a:r>
              <a:rPr lang="en-US" sz="1800" dirty="0" err="1">
                <a:latin typeface="Proxima Nova Rg" panose="02000506030000020004" pitchFamily="2" charset="0"/>
              </a:rPr>
              <a:t>centre</a:t>
            </a:r>
            <a:r>
              <a:rPr lang="en-US" sz="1800" dirty="0">
                <a:latin typeface="Proxima Nova Rg" panose="02000506030000020004" pitchFamily="2" charset="0"/>
              </a:rPr>
              <a:t>; </a:t>
            </a:r>
            <a:r>
              <a:rPr lang="en-US" sz="1800" b="1" dirty="0">
                <a:latin typeface="Proxima Nova Rg" panose="02000506030000020004" pitchFamily="2" charset="0"/>
              </a:rPr>
              <a:t>OR</a:t>
            </a:r>
          </a:p>
          <a:p>
            <a:r>
              <a:rPr lang="en-US" sz="1800" dirty="0">
                <a:latin typeface="Proxima Nova Rg" panose="02000506030000020004" pitchFamily="2" charset="0"/>
              </a:rPr>
              <a:t>Click to call option - Customer connects with broker direct through 1800 number or clicking through on website</a:t>
            </a:r>
          </a:p>
          <a:p>
            <a:endParaRPr lang="en-US" sz="1800" dirty="0">
              <a:latin typeface="Proxima Nova Rg" panose="02000506030000020004" pitchFamily="2" charset="0"/>
            </a:endParaRPr>
          </a:p>
        </p:txBody>
      </p:sp>
      <p:sp>
        <p:nvSpPr>
          <p:cNvPr id="11" name="Freeform: Shape 10">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 person, female&#10;&#10;Description automatically generated">
            <a:extLst>
              <a:ext uri="{FF2B5EF4-FFF2-40B4-BE49-F238E27FC236}">
                <a16:creationId xmlns:a16="http://schemas.microsoft.com/office/drawing/2014/main" id="{4A3C637B-F547-B64C-A8D7-B504B7931CC8}"/>
              </a:ext>
            </a:extLst>
          </p:cNvPr>
          <p:cNvPicPr>
            <a:picLocks noChangeAspect="1"/>
          </p:cNvPicPr>
          <p:nvPr/>
        </p:nvPicPr>
        <p:blipFill>
          <a:blip r:embed="rId2"/>
          <a:stretch>
            <a:fillRect/>
          </a:stretch>
        </p:blipFill>
        <p:spPr>
          <a:xfrm>
            <a:off x="6316073" y="1991201"/>
            <a:ext cx="5722581" cy="2875597"/>
          </a:xfrm>
          <a:prstGeom prst="rect">
            <a:avLst/>
          </a:prstGeom>
        </p:spPr>
      </p:pic>
      <p:pic>
        <p:nvPicPr>
          <p:cNvPr id="9" name="Picture 8" descr="Logo&#10;&#10;Description automatically generated">
            <a:extLst>
              <a:ext uri="{FF2B5EF4-FFF2-40B4-BE49-F238E27FC236}">
                <a16:creationId xmlns:a16="http://schemas.microsoft.com/office/drawing/2014/main" id="{78F2983E-DA7C-9646-877B-38025FD90CB8}"/>
              </a:ext>
            </a:extLst>
          </p:cNvPr>
          <p:cNvPicPr>
            <a:picLocks noChangeAspect="1"/>
          </p:cNvPicPr>
          <p:nvPr/>
        </p:nvPicPr>
        <p:blipFill>
          <a:blip r:embed="rId3"/>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4341938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838200" y="535327"/>
            <a:ext cx="10515600" cy="1325563"/>
          </a:xfrm>
        </p:spPr>
        <p:txBody>
          <a:bodyPr/>
          <a:lstStyle/>
          <a:p>
            <a:r>
              <a:rPr lang="en-US" b="1" dirty="0">
                <a:solidFill>
                  <a:schemeClr val="tx1">
                    <a:lumMod val="75000"/>
                    <a:lumOff val="25000"/>
                  </a:schemeClr>
                </a:solidFill>
                <a:latin typeface="Proxima Nova Rg" panose="02000506030000020004" pitchFamily="2" charset="0"/>
              </a:rPr>
              <a:t>Ybr.com.au Process</a:t>
            </a:r>
            <a:br>
              <a:rPr lang="en-US" dirty="0">
                <a:solidFill>
                  <a:schemeClr val="tx1">
                    <a:lumMod val="75000"/>
                    <a:lumOff val="25000"/>
                  </a:schemeClr>
                </a:solidFill>
                <a:latin typeface="Proxima Nova Rg" panose="02000506030000020004" pitchFamily="2" charset="0"/>
              </a:rPr>
            </a:br>
            <a:endParaRPr lang="en-US" dirty="0">
              <a:solidFill>
                <a:schemeClr val="tx1">
                  <a:lumMod val="75000"/>
                  <a:lumOff val="25000"/>
                </a:schemeClr>
              </a:solidFill>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838200" y="1600201"/>
            <a:ext cx="6384235" cy="2077277"/>
          </a:xfrm>
        </p:spPr>
        <p:txBody>
          <a:bodyPr/>
          <a:lstStyle/>
          <a:p>
            <a:pPr marL="0" indent="0">
              <a:buNone/>
            </a:pPr>
            <a:r>
              <a:rPr lang="en-US" sz="1800" dirty="0">
                <a:latin typeface="Proxima Nova Rg" panose="02000506030000020004" pitchFamily="2" charset="0"/>
              </a:rPr>
              <a:t>When a new customer visits ybr.com.au and wishes to speak to a broker, they are presented with two options:</a:t>
            </a:r>
          </a:p>
          <a:p>
            <a:r>
              <a:rPr lang="en-US" sz="1800" dirty="0">
                <a:latin typeface="Proxima Nova Rg" panose="02000506030000020004" pitchFamily="2" charset="0"/>
              </a:rPr>
              <a:t>Speak to a broker, or commence lead verification process; </a:t>
            </a:r>
          </a:p>
          <a:p>
            <a:pPr marL="0" indent="0">
              <a:buNone/>
            </a:pPr>
            <a:r>
              <a:rPr lang="en-US" sz="1800" b="1" dirty="0">
                <a:latin typeface="Proxima Nova Rg" panose="02000506030000020004" pitchFamily="2" charset="0"/>
              </a:rPr>
              <a:t>			OR</a:t>
            </a:r>
          </a:p>
          <a:p>
            <a:r>
              <a:rPr lang="en-US" sz="1800" dirty="0">
                <a:latin typeface="Proxima Nova Rg" panose="02000506030000020004" pitchFamily="2" charset="0"/>
              </a:rPr>
              <a:t>Apply online – The customer will begin the </a:t>
            </a:r>
            <a:r>
              <a:rPr lang="en-US" sz="1800" dirty="0" err="1">
                <a:latin typeface="Proxima Nova Rg" panose="02000506030000020004" pitchFamily="2" charset="0"/>
              </a:rPr>
              <a:t>YHomeloans</a:t>
            </a:r>
            <a:r>
              <a:rPr lang="en-US" sz="1800" dirty="0">
                <a:latin typeface="Proxima Nova Rg" panose="02000506030000020004" pitchFamily="2" charset="0"/>
              </a:rPr>
              <a:t> process</a:t>
            </a:r>
          </a:p>
          <a:p>
            <a:endParaRPr lang="en-US" dirty="0">
              <a:solidFill>
                <a:schemeClr val="tx1">
                  <a:lumMod val="65000"/>
                  <a:lumOff val="35000"/>
                </a:schemeClr>
              </a:solidFill>
              <a:latin typeface="Proxima Nova Rg" panose="02000506030000020004" pitchFamily="2" charset="0"/>
            </a:endParaRPr>
          </a:p>
        </p:txBody>
      </p:sp>
      <p:pic>
        <p:nvPicPr>
          <p:cNvPr id="5" name="Picture 4">
            <a:extLst>
              <a:ext uri="{FF2B5EF4-FFF2-40B4-BE49-F238E27FC236}">
                <a16:creationId xmlns:a16="http://schemas.microsoft.com/office/drawing/2014/main" id="{E0F72C8C-CF6D-60F2-ED02-D074FF920CE0}"/>
              </a:ext>
            </a:extLst>
          </p:cNvPr>
          <p:cNvPicPr>
            <a:picLocks noChangeAspect="1"/>
          </p:cNvPicPr>
          <p:nvPr/>
        </p:nvPicPr>
        <p:blipFill>
          <a:blip r:embed="rId2"/>
          <a:stretch>
            <a:fillRect/>
          </a:stretch>
        </p:blipFill>
        <p:spPr>
          <a:xfrm>
            <a:off x="964674" y="3677478"/>
            <a:ext cx="6131285" cy="2697422"/>
          </a:xfrm>
          <a:prstGeom prst="rect">
            <a:avLst/>
          </a:prstGeom>
        </p:spPr>
      </p:pic>
      <p:pic>
        <p:nvPicPr>
          <p:cNvPr id="6" name="Picture 5" descr="Logo&#10;&#10;Description automatically generated">
            <a:extLst>
              <a:ext uri="{FF2B5EF4-FFF2-40B4-BE49-F238E27FC236}">
                <a16:creationId xmlns:a16="http://schemas.microsoft.com/office/drawing/2014/main" id="{8BD5334F-E4A6-2044-B07C-46BB6CB7A32B}"/>
              </a:ext>
            </a:extLst>
          </p:cNvPr>
          <p:cNvPicPr>
            <a:picLocks noChangeAspect="1"/>
          </p:cNvPicPr>
          <p:nvPr/>
        </p:nvPicPr>
        <p:blipFill>
          <a:blip r:embed="rId3"/>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24389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762000" y="1152117"/>
            <a:ext cx="5314536" cy="1325563"/>
          </a:xfrm>
        </p:spPr>
        <p:txBody>
          <a:bodyPr>
            <a:noAutofit/>
          </a:bodyPr>
          <a:lstStyle/>
          <a:p>
            <a:r>
              <a:rPr lang="en-AU" b="1" dirty="0">
                <a:effectLst/>
                <a:latin typeface="Proxima Nova Rg" panose="02000506030000020004" pitchFamily="2" charset="0"/>
                <a:ea typeface="Calibri" panose="020F0502020204030204" pitchFamily="34" charset="0"/>
              </a:rPr>
              <a:t>Lead Verification Process:</a:t>
            </a:r>
            <a:br>
              <a:rPr lang="en-AU" dirty="0">
                <a:effectLst/>
                <a:latin typeface="Proxima Nova Rg" panose="02000506030000020004" pitchFamily="2" charset="0"/>
                <a:ea typeface="Calibri" panose="020F0502020204030204" pitchFamily="34" charset="0"/>
              </a:rPr>
            </a:br>
            <a:br>
              <a:rPr lang="en-US" dirty="0">
                <a:latin typeface="Proxima Nova Rg" panose="02000506030000020004" pitchFamily="2" charset="0"/>
              </a:rPr>
            </a:br>
            <a:endParaRPr lang="en-US" dirty="0">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762000" y="1593218"/>
            <a:ext cx="5314543" cy="3375920"/>
          </a:xfrm>
        </p:spPr>
        <p:txBody>
          <a:bodyPr anchor="t">
            <a:normAutofit lnSpcReduction="10000"/>
          </a:bodyPr>
          <a:lstStyle/>
          <a:p>
            <a:pPr marL="514350" indent="-514350">
              <a:buAutoNum type="arabicPeriod" startAt="3"/>
            </a:pPr>
            <a:endParaRPr lang="en-US" sz="1800" dirty="0">
              <a:latin typeface="Proxima Nova Rg" panose="02000506030000020004" pitchFamily="2" charset="0"/>
            </a:endParaRPr>
          </a:p>
          <a:p>
            <a:r>
              <a:rPr lang="en-AU" sz="1800" dirty="0">
                <a:effectLst/>
                <a:latin typeface="Proxima Nova Rg" panose="02000506030000020004" pitchFamily="2" charset="0"/>
                <a:ea typeface="Calibri" panose="020F0502020204030204" pitchFamily="34" charset="0"/>
              </a:rPr>
              <a:t>This is an opt-in/opt-out process that is available to you. If you opt into lead verification, our Lead Assistants will receive every lead first, and make attempts to contact the prospective customer, within the time frames above. </a:t>
            </a:r>
          </a:p>
          <a:p>
            <a:r>
              <a:rPr lang="en-AU" sz="1800" dirty="0">
                <a:effectLst/>
                <a:latin typeface="Proxima Nova Rg" panose="02000506030000020004" pitchFamily="2" charset="0"/>
                <a:ea typeface="Calibri" panose="020F0502020204030204" pitchFamily="34" charset="0"/>
              </a:rPr>
              <a:t>All of their contact attempts will be entered into Ynet for your knowledge. </a:t>
            </a:r>
            <a:br>
              <a:rPr lang="en-AU" sz="1800" dirty="0">
                <a:effectLst/>
                <a:latin typeface="Proxima Nova Rg" panose="02000506030000020004" pitchFamily="2" charset="0"/>
                <a:ea typeface="Calibri" panose="020F0502020204030204" pitchFamily="34" charset="0"/>
              </a:rPr>
            </a:br>
            <a:r>
              <a:rPr lang="en-AU" sz="1800" dirty="0">
                <a:effectLst/>
                <a:latin typeface="Proxima Nova Rg" panose="02000506030000020004" pitchFamily="2" charset="0"/>
                <a:ea typeface="Calibri" panose="020F0502020204030204" pitchFamily="34" charset="0"/>
              </a:rPr>
              <a:t>If you would like to change your </a:t>
            </a:r>
            <a:r>
              <a:rPr lang="en-AU" sz="1800" dirty="0" err="1">
                <a:effectLst/>
                <a:latin typeface="Proxima Nova Rg" panose="02000506030000020004" pitchFamily="2" charset="0"/>
                <a:ea typeface="Calibri" panose="020F0502020204030204" pitchFamily="34" charset="0"/>
              </a:rPr>
              <a:t>Opt</a:t>
            </a:r>
            <a:r>
              <a:rPr lang="en-AU" sz="1800" dirty="0">
                <a:effectLst/>
                <a:latin typeface="Proxima Nova Rg" panose="02000506030000020004" pitchFamily="2" charset="0"/>
                <a:ea typeface="Calibri" panose="020F0502020204030204" pitchFamily="34" charset="0"/>
              </a:rPr>
              <a:t> IN or </a:t>
            </a:r>
            <a:r>
              <a:rPr lang="en-AU" sz="1800" dirty="0" err="1">
                <a:effectLst/>
                <a:latin typeface="Proxima Nova Rg" panose="02000506030000020004" pitchFamily="2" charset="0"/>
                <a:ea typeface="Calibri" panose="020F0502020204030204" pitchFamily="34" charset="0"/>
              </a:rPr>
              <a:t>Opt</a:t>
            </a:r>
            <a:r>
              <a:rPr lang="en-AU" sz="1800" dirty="0">
                <a:effectLst/>
                <a:latin typeface="Proxima Nova Rg" panose="02000506030000020004" pitchFamily="2" charset="0"/>
                <a:ea typeface="Calibri" panose="020F0502020204030204" pitchFamily="34" charset="0"/>
              </a:rPr>
              <a:t> Out settings for this Lead Verification service, please contact your BDM.</a:t>
            </a:r>
          </a:p>
          <a:p>
            <a:r>
              <a:rPr lang="en-AU" sz="1800" dirty="0">
                <a:latin typeface="Proxima Nova Rg" panose="02000506030000020004" pitchFamily="2" charset="0"/>
              </a:rPr>
              <a:t>Please speak to your BDM regarding the best option for your business re opt in / opt out</a:t>
            </a:r>
            <a:endParaRPr lang="en-US" sz="1800" dirty="0">
              <a:latin typeface="Proxima Nova Rg" panose="02000506030000020004" pitchFamily="2" charset="0"/>
            </a:endParaRPr>
          </a:p>
          <a:p>
            <a:endParaRPr lang="en-US" sz="1800" dirty="0">
              <a:latin typeface="Proxima Nova Rg" panose="02000506030000020004" pitchFamily="2" charset="0"/>
            </a:endParaRP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Businesswoman using smartphone">
            <a:extLst>
              <a:ext uri="{FF2B5EF4-FFF2-40B4-BE49-F238E27FC236}">
                <a16:creationId xmlns:a16="http://schemas.microsoft.com/office/drawing/2014/main" id="{2F101AF2-B987-9948-BC26-06AC416B52EC}"/>
              </a:ext>
            </a:extLst>
          </p:cNvPr>
          <p:cNvPicPr>
            <a:picLocks noChangeAspect="1"/>
          </p:cNvPicPr>
          <p:nvPr/>
        </p:nvPicPr>
        <p:blipFill rotWithShape="1">
          <a:blip r:embed="rId3"/>
          <a:srcRect l="24909" r="628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Picture 10" descr="Logo&#10;&#10;Description automatically generated with medium confidence">
            <a:extLst>
              <a:ext uri="{FF2B5EF4-FFF2-40B4-BE49-F238E27FC236}">
                <a16:creationId xmlns:a16="http://schemas.microsoft.com/office/drawing/2014/main" id="{3BAF07E8-36D8-034D-B6B3-15BA565C95EE}"/>
              </a:ext>
            </a:extLst>
          </p:cNvPr>
          <p:cNvPicPr>
            <a:picLocks noChangeAspect="1"/>
          </p:cNvPicPr>
          <p:nvPr/>
        </p:nvPicPr>
        <p:blipFill>
          <a:blip r:embed="rId4"/>
          <a:stretch>
            <a:fillRect/>
          </a:stretch>
        </p:blipFill>
        <p:spPr>
          <a:xfrm>
            <a:off x="1095575" y="5725005"/>
            <a:ext cx="2323694" cy="575901"/>
          </a:xfrm>
          <a:prstGeom prst="rect">
            <a:avLst/>
          </a:prstGeom>
        </p:spPr>
      </p:pic>
    </p:spTree>
    <p:extLst>
      <p:ext uri="{BB962C8B-B14F-4D97-AF65-F5344CB8AC3E}">
        <p14:creationId xmlns:p14="http://schemas.microsoft.com/office/powerpoint/2010/main" val="8208634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Worker typing on laptop">
            <a:extLst>
              <a:ext uri="{FF2B5EF4-FFF2-40B4-BE49-F238E27FC236}">
                <a16:creationId xmlns:a16="http://schemas.microsoft.com/office/drawing/2014/main" id="{922AC16A-A439-B44A-90FF-E63AE0AE25B1}"/>
              </a:ext>
            </a:extLst>
          </p:cNvPr>
          <p:cNvPicPr>
            <a:picLocks noChangeAspect="1"/>
          </p:cNvPicPr>
          <p:nvPr/>
        </p:nvPicPr>
        <p:blipFill rotWithShape="1">
          <a:blip r:embed="rId3"/>
          <a:srcRect l="6038" r="1730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6"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804672" y="1396289"/>
            <a:ext cx="5291327" cy="1325563"/>
          </a:xfrm>
        </p:spPr>
        <p:txBody>
          <a:bodyPr>
            <a:noAutofit/>
          </a:bodyPr>
          <a:lstStyle/>
          <a:p>
            <a:r>
              <a:rPr lang="en-US" b="1" dirty="0">
                <a:latin typeface="Proxima Nova Rg" panose="02000506030000020004" pitchFamily="2" charset="0"/>
              </a:rPr>
              <a:t>If you have opted-in to lead verification </a:t>
            </a:r>
            <a:br>
              <a:rPr lang="en-US" dirty="0">
                <a:latin typeface="Proxima Nova Rg" panose="02000506030000020004" pitchFamily="2" charset="0"/>
              </a:rPr>
            </a:br>
            <a:endParaRPr lang="en-US" dirty="0">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804672" y="2871982"/>
            <a:ext cx="4782458" cy="3181684"/>
          </a:xfrm>
        </p:spPr>
        <p:txBody>
          <a:bodyPr anchor="t">
            <a:normAutofit/>
          </a:bodyPr>
          <a:lstStyle/>
          <a:p>
            <a:pPr marL="0" indent="0">
              <a:buNone/>
            </a:pPr>
            <a:endParaRPr lang="en-US" sz="1800" dirty="0">
              <a:latin typeface="Proxima Nova Rg" panose="02000506030000020004" pitchFamily="2" charset="0"/>
            </a:endParaRPr>
          </a:p>
          <a:p>
            <a:pPr marL="0" indent="0">
              <a:buNone/>
            </a:pPr>
            <a:r>
              <a:rPr lang="en-US" sz="1800" dirty="0">
                <a:latin typeface="Proxima Nova Rg" panose="02000506030000020004" pitchFamily="2" charset="0"/>
              </a:rPr>
              <a:t>The Lead Assistant will accept the lead on your behalf and attempt contact with the customer within 2 business hours (please note: Lead assistant means the BULA service confirms the lead, gathers accurate information, to prevent time wasting). All contact attempts and information gathered will also be entered into Ynet. </a:t>
            </a:r>
          </a:p>
          <a:p>
            <a:endParaRPr lang="en-US" sz="1800" dirty="0">
              <a:latin typeface="Proxima Nova Rg" panose="02000506030000020004" pitchFamily="2" charset="0"/>
            </a:endParaRPr>
          </a:p>
        </p:txBody>
      </p:sp>
      <p:pic>
        <p:nvPicPr>
          <p:cNvPr id="12" name="Picture 11" descr="Logo&#10;&#10;Description automatically generated">
            <a:extLst>
              <a:ext uri="{FF2B5EF4-FFF2-40B4-BE49-F238E27FC236}">
                <a16:creationId xmlns:a16="http://schemas.microsoft.com/office/drawing/2014/main" id="{B16AA3C0-9FC4-E446-92E6-D8673840C79F}"/>
              </a:ext>
            </a:extLst>
          </p:cNvPr>
          <p:cNvPicPr>
            <a:picLocks noChangeAspect="1"/>
          </p:cNvPicPr>
          <p:nvPr/>
        </p:nvPicPr>
        <p:blipFill>
          <a:blip r:embed="rId4"/>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136876832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p:txBody>
          <a:bodyPr/>
          <a:lstStyle/>
          <a:p>
            <a:pPr algn="ctr"/>
            <a:r>
              <a:rPr lang="en-US" b="1" dirty="0">
                <a:solidFill>
                  <a:schemeClr val="tx1">
                    <a:lumMod val="75000"/>
                    <a:lumOff val="25000"/>
                  </a:schemeClr>
                </a:solidFill>
                <a:latin typeface="Proxima Nova Rg" panose="02000506030000020004" pitchFamily="2" charset="0"/>
              </a:rPr>
              <a:t>If you have opted-in to lead verification</a:t>
            </a:r>
            <a:br>
              <a:rPr lang="en-US" dirty="0">
                <a:solidFill>
                  <a:schemeClr val="tx1">
                    <a:lumMod val="75000"/>
                    <a:lumOff val="25000"/>
                  </a:schemeClr>
                </a:solidFill>
                <a:latin typeface="Proxima Nova Rg" panose="02000506030000020004" pitchFamily="2" charset="0"/>
              </a:rPr>
            </a:br>
            <a:endParaRPr lang="en-US" dirty="0">
              <a:solidFill>
                <a:schemeClr val="tx1">
                  <a:lumMod val="75000"/>
                  <a:lumOff val="25000"/>
                </a:schemeClr>
              </a:solidFill>
              <a:latin typeface="Proxima Nova Rg" panose="02000506030000020004" pitchFamily="2" charset="0"/>
            </a:endParaRPr>
          </a:p>
        </p:txBody>
      </p:sp>
      <p:sp>
        <p:nvSpPr>
          <p:cNvPr id="3" name="Content Placeholder 2">
            <a:extLst>
              <a:ext uri="{FF2B5EF4-FFF2-40B4-BE49-F238E27FC236}">
                <a16:creationId xmlns:a16="http://schemas.microsoft.com/office/drawing/2014/main" id="{C7CF7AED-5600-024D-BB4E-FB9F9D07C5AB}"/>
              </a:ext>
            </a:extLst>
          </p:cNvPr>
          <p:cNvSpPr>
            <a:spLocks noGrp="1"/>
          </p:cNvSpPr>
          <p:nvPr>
            <p:ph idx="1"/>
          </p:nvPr>
        </p:nvSpPr>
        <p:spPr>
          <a:xfrm>
            <a:off x="734458" y="1354930"/>
            <a:ext cx="10515600" cy="1964177"/>
          </a:xfrm>
        </p:spPr>
        <p:txBody>
          <a:bodyPr>
            <a:normAutofit/>
          </a:bodyPr>
          <a:lstStyle/>
          <a:p>
            <a:pPr marL="514350" indent="-514350">
              <a:buAutoNum type="arabicPeriod" startAt="3"/>
            </a:pPr>
            <a:endParaRPr lang="en-US" dirty="0"/>
          </a:p>
          <a:p>
            <a:pPr marL="514350" indent="-514350">
              <a:buAutoNum type="arabicPeriod" startAt="3"/>
            </a:pPr>
            <a:endParaRPr lang="en-US" dirty="0"/>
          </a:p>
          <a:p>
            <a:endParaRPr lang="en-US" dirty="0">
              <a:solidFill>
                <a:schemeClr val="tx1">
                  <a:lumMod val="65000"/>
                  <a:lumOff val="35000"/>
                </a:schemeClr>
              </a:solidFill>
            </a:endParaRPr>
          </a:p>
        </p:txBody>
      </p:sp>
      <p:sp>
        <p:nvSpPr>
          <p:cNvPr id="9" name="TextBox 8">
            <a:extLst>
              <a:ext uri="{FF2B5EF4-FFF2-40B4-BE49-F238E27FC236}">
                <a16:creationId xmlns:a16="http://schemas.microsoft.com/office/drawing/2014/main" id="{815B8863-E650-1F00-EADA-9C70D68A3100}"/>
              </a:ext>
            </a:extLst>
          </p:cNvPr>
          <p:cNvSpPr txBox="1"/>
          <p:nvPr/>
        </p:nvSpPr>
        <p:spPr>
          <a:xfrm>
            <a:off x="941942" y="1371178"/>
            <a:ext cx="9188066" cy="923330"/>
          </a:xfrm>
          <a:prstGeom prst="rect">
            <a:avLst/>
          </a:prstGeom>
          <a:noFill/>
        </p:spPr>
        <p:txBody>
          <a:bodyPr wrap="square">
            <a:spAutoFit/>
          </a:bodyPr>
          <a:lstStyle/>
          <a:p>
            <a:pPr marL="0" indent="0">
              <a:buNone/>
            </a:pPr>
            <a:r>
              <a:rPr lang="en-US" sz="1800" dirty="0">
                <a:latin typeface="Proxima Nova Rg" panose="02000506030000020004" pitchFamily="2" charset="0"/>
              </a:rPr>
              <a:t>The Lead Assistant will confirm the lead and retrieve accurate customer information. The Lead Assistant will contact the prospective customer within the below timeframe:</a:t>
            </a:r>
          </a:p>
          <a:p>
            <a:pPr marL="0" indent="0">
              <a:buNone/>
            </a:pPr>
            <a:endParaRPr lang="en-US" sz="1800" dirty="0">
              <a:latin typeface="Proxima Nova Rg" panose="02000506030000020004" pitchFamily="2" charset="0"/>
            </a:endParaRPr>
          </a:p>
        </p:txBody>
      </p:sp>
      <p:graphicFrame>
        <p:nvGraphicFramePr>
          <p:cNvPr id="17" name="Diagram 16">
            <a:extLst>
              <a:ext uri="{FF2B5EF4-FFF2-40B4-BE49-F238E27FC236}">
                <a16:creationId xmlns:a16="http://schemas.microsoft.com/office/drawing/2014/main" id="{94300038-171C-F476-664E-70B3BA4B69AC}"/>
              </a:ext>
            </a:extLst>
          </p:cNvPr>
          <p:cNvGraphicFramePr/>
          <p:nvPr>
            <p:extLst>
              <p:ext uri="{D42A27DB-BD31-4B8C-83A1-F6EECF244321}">
                <p14:modId xmlns:p14="http://schemas.microsoft.com/office/powerpoint/2010/main" val="2980103834"/>
              </p:ext>
            </p:extLst>
          </p:nvPr>
        </p:nvGraphicFramePr>
        <p:xfrm>
          <a:off x="1789629" y="2550520"/>
          <a:ext cx="6825562" cy="3018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Logo&#10;&#10;Description automatically generated">
            <a:extLst>
              <a:ext uri="{FF2B5EF4-FFF2-40B4-BE49-F238E27FC236}">
                <a16:creationId xmlns:a16="http://schemas.microsoft.com/office/drawing/2014/main" id="{21CD0E02-6C5F-274C-B9E4-91BE9F6B5F9F}"/>
              </a:ext>
            </a:extLst>
          </p:cNvPr>
          <p:cNvPicPr>
            <a:picLocks noChangeAspect="1"/>
          </p:cNvPicPr>
          <p:nvPr/>
        </p:nvPicPr>
        <p:blipFill>
          <a:blip r:embed="rId7"/>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190068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p:txBody>
          <a:bodyPr/>
          <a:lstStyle/>
          <a:p>
            <a:r>
              <a:rPr lang="en-US" b="1" dirty="0">
                <a:solidFill>
                  <a:schemeClr val="tx1">
                    <a:lumMod val="75000"/>
                    <a:lumOff val="25000"/>
                  </a:schemeClr>
                </a:solidFill>
                <a:latin typeface="Proxima Nova Rg" panose="02000506030000020004" pitchFamily="2" charset="0"/>
              </a:rPr>
              <a:t>Lead Verification Outcomes</a:t>
            </a:r>
          </a:p>
        </p:txBody>
      </p:sp>
      <p:graphicFrame>
        <p:nvGraphicFramePr>
          <p:cNvPr id="11" name="Diagram 10">
            <a:extLst>
              <a:ext uri="{FF2B5EF4-FFF2-40B4-BE49-F238E27FC236}">
                <a16:creationId xmlns:a16="http://schemas.microsoft.com/office/drawing/2014/main" id="{A0866DC8-3825-F475-F168-B5B7DB14D970}"/>
              </a:ext>
            </a:extLst>
          </p:cNvPr>
          <p:cNvGraphicFramePr/>
          <p:nvPr>
            <p:extLst>
              <p:ext uri="{D42A27DB-BD31-4B8C-83A1-F6EECF244321}">
                <p14:modId xmlns:p14="http://schemas.microsoft.com/office/powerpoint/2010/main" val="2288583246"/>
              </p:ext>
            </p:extLst>
          </p:nvPr>
        </p:nvGraphicFramePr>
        <p:xfrm>
          <a:off x="989915" y="1690687"/>
          <a:ext cx="6821043" cy="4060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Rounded Corners 15">
            <a:extLst>
              <a:ext uri="{FF2B5EF4-FFF2-40B4-BE49-F238E27FC236}">
                <a16:creationId xmlns:a16="http://schemas.microsoft.com/office/drawing/2014/main" id="{A299DB67-86EA-35F8-C1F0-E8A3041A0F1D}"/>
              </a:ext>
            </a:extLst>
          </p:cNvPr>
          <p:cNvSpPr/>
          <p:nvPr/>
        </p:nvSpPr>
        <p:spPr>
          <a:xfrm>
            <a:off x="8630111" y="2036190"/>
            <a:ext cx="2723689" cy="31342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roxima Nova Rg" panose="02000506030000020004" pitchFamily="2" charset="0"/>
              </a:rPr>
              <a:t>Please note: </a:t>
            </a:r>
            <a:r>
              <a:rPr lang="en-US" dirty="0">
                <a:solidFill>
                  <a:schemeClr val="tx1"/>
                </a:solidFill>
                <a:latin typeface="Proxima Nova Rg" panose="02000506030000020004" pitchFamily="2" charset="0"/>
              </a:rPr>
              <a:t>You are required to nurture that lead by labelling the customer with one of the new YBR Customer labels to link them up to a marketing communications via</a:t>
            </a:r>
            <a:r>
              <a:rPr lang="en-US" dirty="0">
                <a:latin typeface="Proxima Nova Rg" panose="02000506030000020004" pitchFamily="2" charset="0"/>
              </a:rPr>
              <a:t> </a:t>
            </a:r>
            <a:r>
              <a:rPr lang="en-US" dirty="0" err="1">
                <a:solidFill>
                  <a:schemeClr val="tx1"/>
                </a:solidFill>
                <a:latin typeface="Proxima Nova Rg" panose="02000506030000020004" pitchFamily="2" charset="0"/>
              </a:rPr>
              <a:t>ActivePipe</a:t>
            </a:r>
            <a:r>
              <a:rPr lang="en-US" dirty="0">
                <a:solidFill>
                  <a:schemeClr val="tx1"/>
                </a:solidFill>
                <a:latin typeface="Proxima Nova Rg" panose="02000506030000020004" pitchFamily="2" charset="0"/>
              </a:rPr>
              <a:t>. </a:t>
            </a:r>
          </a:p>
        </p:txBody>
      </p:sp>
      <p:pic>
        <p:nvPicPr>
          <p:cNvPr id="6" name="Picture 5" descr="Logo&#10;&#10;Description automatically generated">
            <a:extLst>
              <a:ext uri="{FF2B5EF4-FFF2-40B4-BE49-F238E27FC236}">
                <a16:creationId xmlns:a16="http://schemas.microsoft.com/office/drawing/2014/main" id="{0DA23A05-0C58-834F-9587-DB74A8FD8EAF}"/>
              </a:ext>
            </a:extLst>
          </p:cNvPr>
          <p:cNvPicPr>
            <a:picLocks noChangeAspect="1"/>
          </p:cNvPicPr>
          <p:nvPr/>
        </p:nvPicPr>
        <p:blipFill>
          <a:blip r:embed="rId7"/>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136188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6598104" y="1396289"/>
            <a:ext cx="5034783" cy="1325563"/>
          </a:xfrm>
        </p:spPr>
        <p:txBody>
          <a:bodyPr vert="horz" lIns="91440" tIns="45720" rIns="91440" bIns="45720" rtlCol="0" anchor="ctr">
            <a:noAutofit/>
          </a:bodyPr>
          <a:lstStyle/>
          <a:p>
            <a:r>
              <a:rPr lang="en-US" b="1" dirty="0">
                <a:latin typeface="Proxima Nova Rg" panose="02000506030000020004" pitchFamily="2" charset="0"/>
              </a:rPr>
              <a:t>If you have opted-out of lead verification</a:t>
            </a:r>
          </a:p>
        </p:txBody>
      </p:sp>
      <p:sp>
        <p:nvSpPr>
          <p:cNvPr id="25" name="Freeform: Shape 24">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C7FBEE81-A3EF-A611-D841-2B9CD833E3AC}"/>
              </a:ext>
            </a:extLst>
          </p:cNvPr>
          <p:cNvPicPr>
            <a:picLocks noChangeAspect="1"/>
          </p:cNvPicPr>
          <p:nvPr/>
        </p:nvPicPr>
        <p:blipFill>
          <a:blip r:embed="rId2"/>
          <a:stretch>
            <a:fillRect/>
          </a:stretch>
        </p:blipFill>
        <p:spPr>
          <a:xfrm>
            <a:off x="429767" y="571481"/>
            <a:ext cx="2899221" cy="1449610"/>
          </a:xfrm>
          <a:prstGeom prst="rect">
            <a:avLst/>
          </a:prstGeom>
        </p:spPr>
      </p:pic>
      <p:pic>
        <p:nvPicPr>
          <p:cNvPr id="20" name="Picture 19">
            <a:extLst>
              <a:ext uri="{FF2B5EF4-FFF2-40B4-BE49-F238E27FC236}">
                <a16:creationId xmlns:a16="http://schemas.microsoft.com/office/drawing/2014/main" id="{4139361F-65E4-A1D1-C5D8-7655D0EF22FE}"/>
              </a:ext>
            </a:extLst>
          </p:cNvPr>
          <p:cNvPicPr>
            <a:picLocks noChangeAspect="1"/>
          </p:cNvPicPr>
          <p:nvPr/>
        </p:nvPicPr>
        <p:blipFill>
          <a:blip r:embed="rId3"/>
          <a:stretch>
            <a:fillRect/>
          </a:stretch>
        </p:blipFill>
        <p:spPr>
          <a:xfrm>
            <a:off x="944117" y="2721852"/>
            <a:ext cx="3523183" cy="2407361"/>
          </a:xfrm>
          <a:prstGeom prst="rect">
            <a:avLst/>
          </a:prstGeom>
        </p:spPr>
      </p:pic>
      <p:sp>
        <p:nvSpPr>
          <p:cNvPr id="19" name="TextBox 18">
            <a:extLst>
              <a:ext uri="{FF2B5EF4-FFF2-40B4-BE49-F238E27FC236}">
                <a16:creationId xmlns:a16="http://schemas.microsoft.com/office/drawing/2014/main" id="{CB1E6BFD-1C3A-C851-7F6E-DCBB835B51F4}"/>
              </a:ext>
            </a:extLst>
          </p:cNvPr>
          <p:cNvSpPr txBox="1"/>
          <p:nvPr/>
        </p:nvSpPr>
        <p:spPr>
          <a:xfrm>
            <a:off x="6598104" y="3429000"/>
            <a:ext cx="5034784"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latin typeface="Proxima Nova Rg" panose="02000506030000020004" pitchFamily="2" charset="0"/>
              </a:rPr>
              <a:t>You will receive your SMS / email notification of the new lead and you will have two business hours to accept the lead, otherwise the lead will be passed onto the next nearest broker.</a:t>
            </a:r>
          </a:p>
        </p:txBody>
      </p:sp>
      <p:pic>
        <p:nvPicPr>
          <p:cNvPr id="9" name="Picture 8" descr="Logo&#10;&#10;Description automatically generated">
            <a:extLst>
              <a:ext uri="{FF2B5EF4-FFF2-40B4-BE49-F238E27FC236}">
                <a16:creationId xmlns:a16="http://schemas.microsoft.com/office/drawing/2014/main" id="{AADD93C5-1889-0243-AD2B-11507489BBD1}"/>
              </a:ext>
            </a:extLst>
          </p:cNvPr>
          <p:cNvPicPr>
            <a:picLocks noChangeAspect="1"/>
          </p:cNvPicPr>
          <p:nvPr/>
        </p:nvPicPr>
        <p:blipFill>
          <a:blip r:embed="rId4"/>
          <a:stretch>
            <a:fillRect/>
          </a:stretch>
        </p:blipFill>
        <p:spPr>
          <a:xfrm>
            <a:off x="429767" y="5725005"/>
            <a:ext cx="2411502" cy="597663"/>
          </a:xfrm>
          <a:prstGeom prst="rect">
            <a:avLst/>
          </a:prstGeom>
        </p:spPr>
      </p:pic>
    </p:spTree>
    <p:extLst>
      <p:ext uri="{BB962C8B-B14F-4D97-AF65-F5344CB8AC3E}">
        <p14:creationId xmlns:p14="http://schemas.microsoft.com/office/powerpoint/2010/main" val="11775339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299-6082-1F42-BFB2-042334D965FD}"/>
              </a:ext>
            </a:extLst>
          </p:cNvPr>
          <p:cNvSpPr>
            <a:spLocks noGrp="1"/>
          </p:cNvSpPr>
          <p:nvPr>
            <p:ph type="title"/>
          </p:nvPr>
        </p:nvSpPr>
        <p:spPr>
          <a:xfrm>
            <a:off x="735376" y="449618"/>
            <a:ext cx="10515600" cy="1325563"/>
          </a:xfrm>
        </p:spPr>
        <p:txBody>
          <a:bodyPr/>
          <a:lstStyle/>
          <a:p>
            <a:r>
              <a:rPr lang="en-US" b="1" dirty="0">
                <a:latin typeface="Proxima Nova Rg" panose="02000506030000020004" pitchFamily="2" charset="0"/>
              </a:rPr>
              <a:t>Lead Workflow</a:t>
            </a:r>
          </a:p>
        </p:txBody>
      </p:sp>
      <p:sp>
        <p:nvSpPr>
          <p:cNvPr id="19" name="TextBox 18">
            <a:extLst>
              <a:ext uri="{FF2B5EF4-FFF2-40B4-BE49-F238E27FC236}">
                <a16:creationId xmlns:a16="http://schemas.microsoft.com/office/drawing/2014/main" id="{CB1E6BFD-1C3A-C851-7F6E-DCBB835B51F4}"/>
              </a:ext>
            </a:extLst>
          </p:cNvPr>
          <p:cNvSpPr txBox="1"/>
          <p:nvPr/>
        </p:nvSpPr>
        <p:spPr>
          <a:xfrm>
            <a:off x="735376" y="1850570"/>
            <a:ext cx="10515600" cy="1200329"/>
          </a:xfrm>
          <a:prstGeom prst="rect">
            <a:avLst/>
          </a:prstGeom>
          <a:noFill/>
        </p:spPr>
        <p:txBody>
          <a:bodyPr wrap="square">
            <a:spAutoFit/>
          </a:bodyPr>
          <a:lstStyle/>
          <a:p>
            <a:r>
              <a:rPr lang="en-US" dirty="0">
                <a:latin typeface="Proxima Nova Rg" panose="02000506030000020004" pitchFamily="2" charset="0"/>
              </a:rPr>
              <a:t>Once a lead is accepted within the required timeframe, it will drop into your Ynet org under the “Lead” workflow, "New Lead" stage and be labelled "HO Lead". You will be required to pick it up and continue managing that customer enquiry, including keeping notes updated and also moving it to the right stage/status.</a:t>
            </a:r>
            <a:endParaRPr lang="en-AU" dirty="0">
              <a:latin typeface="Proxima Nova Rg" panose="02000506030000020004" pitchFamily="2" charset="0"/>
            </a:endParaRPr>
          </a:p>
        </p:txBody>
      </p:sp>
      <p:pic>
        <p:nvPicPr>
          <p:cNvPr id="3" name="Picture 2">
            <a:extLst>
              <a:ext uri="{FF2B5EF4-FFF2-40B4-BE49-F238E27FC236}">
                <a16:creationId xmlns:a16="http://schemas.microsoft.com/office/drawing/2014/main" id="{405A72A8-7A77-72D6-EFF5-1623C69E8E96}"/>
              </a:ext>
            </a:extLst>
          </p:cNvPr>
          <p:cNvPicPr>
            <a:picLocks noChangeAspect="1"/>
          </p:cNvPicPr>
          <p:nvPr/>
        </p:nvPicPr>
        <p:blipFill>
          <a:blip r:embed="rId2"/>
          <a:stretch>
            <a:fillRect/>
          </a:stretch>
        </p:blipFill>
        <p:spPr>
          <a:xfrm>
            <a:off x="4712695" y="3126288"/>
            <a:ext cx="2766610" cy="3480315"/>
          </a:xfrm>
          <a:prstGeom prst="rect">
            <a:avLst/>
          </a:prstGeom>
        </p:spPr>
      </p:pic>
      <p:pic>
        <p:nvPicPr>
          <p:cNvPr id="6" name="Picture 5" descr="Logo&#10;&#10;Description automatically generated">
            <a:extLst>
              <a:ext uri="{FF2B5EF4-FFF2-40B4-BE49-F238E27FC236}">
                <a16:creationId xmlns:a16="http://schemas.microsoft.com/office/drawing/2014/main" id="{72A79721-8820-8949-A68F-C4C1E3059AC4}"/>
              </a:ext>
            </a:extLst>
          </p:cNvPr>
          <p:cNvPicPr>
            <a:picLocks noChangeAspect="1"/>
          </p:cNvPicPr>
          <p:nvPr/>
        </p:nvPicPr>
        <p:blipFill>
          <a:blip r:embed="rId3"/>
          <a:stretch>
            <a:fillRect/>
          </a:stretch>
        </p:blipFill>
        <p:spPr>
          <a:xfrm>
            <a:off x="9037983" y="5725005"/>
            <a:ext cx="2411502" cy="597663"/>
          </a:xfrm>
          <a:prstGeom prst="rect">
            <a:avLst/>
          </a:prstGeom>
        </p:spPr>
      </p:pic>
    </p:spTree>
    <p:extLst>
      <p:ext uri="{BB962C8B-B14F-4D97-AF65-F5344CB8AC3E}">
        <p14:creationId xmlns:p14="http://schemas.microsoft.com/office/powerpoint/2010/main" val="734908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1027</Words>
  <Application>Microsoft Macintosh PowerPoint</Application>
  <PresentationFormat>Widescreen</PresentationFormat>
  <Paragraphs>65</Paragraphs>
  <Slides>12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Proxima Nova Rg</vt:lpstr>
      <vt:lpstr>Office Theme</vt:lpstr>
      <vt:lpstr>PowerPoint Presentation</vt:lpstr>
      <vt:lpstr>Customers now have four avenues to apply for a home loan: </vt:lpstr>
      <vt:lpstr>Ybr.com.au Process </vt:lpstr>
      <vt:lpstr>Lead Verification Process:  </vt:lpstr>
      <vt:lpstr>If you have opted-in to lead verification  </vt:lpstr>
      <vt:lpstr>If you have opted-in to lead verification </vt:lpstr>
      <vt:lpstr>Lead Verification Outcomes</vt:lpstr>
      <vt:lpstr>If you have opted-out of lead verification</vt:lpstr>
      <vt:lpstr>Lead Workflow</vt:lpstr>
      <vt:lpstr>PowerPoint Presentation</vt:lpstr>
      <vt:lpstr>Y Home Loans Process </vt:lpstr>
      <vt:lpstr>Lead Labels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Reetica Pattanayak</dc:creator>
  <cp:lastModifiedBy>Reetica Pattanayak</cp:lastModifiedBy>
  <cp:revision>16</cp:revision>
  <dcterms:created xsi:type="dcterms:W3CDTF">2021-11-03T04:35:22Z</dcterms:created>
  <dcterms:modified xsi:type="dcterms:W3CDTF">2022-08-10T06:38:52Z</dcterms:modified>
</cp:coreProperties>
</file>